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XCQR82fRjNoEfJKdof8WElLZiQ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B46085-D5D6-4150-8D71-3ED9F40093AA}">
  <a:tblStyle styleId="{A3B46085-D5D6-4150-8D71-3ED9F40093AA}" styleName="Table_0">
    <a:wholeTbl>
      <a:tcTxStyle b="off" i="off">
        <a:font>
          <a:latin typeface="Arial"/>
          <a:ea typeface="Arial"/>
          <a:cs typeface="Arial"/>
        </a:font>
        <a:schemeClr val="dk1"/>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3AF064B-BA2A-49A2-B527-FA3D2D9A4EB5}"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14T19:25:07.792">
    <p:pos x="6000" y="100"/>
    <p:text>La idea no es clara, requiere de una introducción, dos o tres líneas que expliquen el porqué estos factores afectan la resistencia de la costura y a su vez la calidad de la prenda.
-Liliana Morales</p:text>
    <p:extLst>
      <p:ext uri="{C676402C-5697-4E1C-873F-D02D1690AC5C}">
        <p15:threadingInfo timeZoneBias="0"/>
      </p:ext>
      <p:ext uri="http://customooxmlschemas.google.com/">
        <go:slidesCustomData xmlns:go="http://customooxmlschemas.google.com/" commentPostId="AAAAMvBGnac"/>
      </p:ext>
    </p:extLst>
  </p:cm>
  <p:cm authorId="0" idx="2" dt="2021-04-14T19:25:07.791">
    <p:pos x="6000" y="0"/>
    <p:text>No tiene ilación frente al texto que se viene trabajando, es necesario verificar la redacción ya que la idea no se entiende.
-Liliana Morales</p:text>
    <p:extLst>
      <p:ext uri="{C676402C-5697-4E1C-873F-D02D1690AC5C}">
        <p15:threadingInfo timeZoneBias="0"/>
      </p:ext>
      <p:ext uri="http://customooxmlschemas.google.com/">
        <go:slidesCustomData xmlns:go="http://customooxmlschemas.google.com/" commentPostId="AAAAMvBGnak"/>
      </p:ext>
    </p:extLst>
  </p:cm>
  <p:cm authorId="0" idx="3" dt="2021-04-14T19:25:07.794">
    <p:pos x="6000" y="200"/>
    <p:text>Se agrega introducción a Factores de resitencia del hilo
-LUISA</p:text>
    <p:extLst>
      <p:ext uri="{C676402C-5697-4E1C-873F-D02D1690AC5C}">
        <p15:threadingInfo timeZoneBias="0"/>
      </p:ext>
      <p:ext uri="http://customooxmlschemas.google.com/">
        <go:slidesCustomData xmlns:go="http://customooxmlschemas.google.com/" commentPostId="AAAAMvBGnao"/>
      </p:ext>
    </p:extLst>
  </p:cm>
  <p:cm authorId="0" idx="4" dt="2021-04-14T19:25:07.792">
    <p:pos x="6000" y="300"/>
    <p:text>Se agrega intoducción acerca del hilo
-LUISA</p:text>
    <p:extLst>
      <p:ext uri="{C676402C-5697-4E1C-873F-D02D1690AC5C}">
        <p15:threadingInfo timeZoneBias="0"/>
      </p:ext>
      <p:ext uri="http://customooxmlschemas.google.com/">
        <go:slidesCustomData xmlns:go="http://customooxmlschemas.google.com/" commentPostId="AAAAMvBGna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4-14T19:25:07.796">
    <p:pos x="6000" y="0"/>
    <p:text>¿Entre otros qué... ? favor completar la idea.
-Liliana Morales</p:text>
    <p:extLst>
      <p:ext uri="{C676402C-5697-4E1C-873F-D02D1690AC5C}">
        <p15:threadingInfo timeZoneBias="0"/>
      </p:ext>
      <p:ext uri="http://customooxmlschemas.google.com/">
        <go:slidesCustomData xmlns:go="http://customooxmlschemas.google.com/" commentPostId="AAAAMvBGnaY"/>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4-14T19:25:07.795">
    <p:pos x="6000" y="0"/>
    <p:text>Se incluye explicación de las series de puntadas.
-LUISA</p:text>
    <p:extLst>
      <p:ext uri="{C676402C-5697-4E1C-873F-D02D1690AC5C}">
        <p15:threadingInfo timeZoneBias="0"/>
      </p:ext>
      <p:ext uri="http://customooxmlschemas.google.com/">
        <go:slidesCustomData xmlns:go="http://customooxmlschemas.google.com/" commentPostId="AAAAMvBGna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3" name="Google Shape;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80" name="Google Shape;1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91" name="Google Shape;19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2" name="Google Shape;20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6" name="Google Shape;2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5" name="Google Shape;23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49" name="Google Shape;24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65" name="Google Shape;26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80" name="Google Shape;2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97" name="Google Shape;2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11" name="Google Shape;31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25" name="Google Shape;3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38" name="Google Shape;3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53" name="Google Shape;35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7" name="Google Shape;8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5" name="Google Shape;1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38" name="Google Shape;13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0" name="Google Shape;15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9" name="Google Shape;16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4"/>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24"/>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7" name="Shape 17"/>
        <p:cNvGrpSpPr/>
        <p:nvPr/>
      </p:nvGrpSpPr>
      <p:grpSpPr>
        <a:xfrm>
          <a:off x="0" y="0"/>
          <a:ext cx="0" cy="0"/>
          <a:chOff x="0" y="0"/>
          <a:chExt cx="0" cy="0"/>
        </a:xfrm>
      </p:grpSpPr>
      <p:sp>
        <p:nvSpPr>
          <p:cNvPr id="18" name="Google Shape;18;p25"/>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5"/>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0" name="Google Shape;20;p25"/>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25"/>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2" name="Google Shape;22;p25"/>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3" name="Google Shape;23;p2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4" name="Google Shape;24;p2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5" name="Google Shape;25;p2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6" name="Shape 26"/>
        <p:cNvGrpSpPr/>
        <p:nvPr/>
      </p:nvGrpSpPr>
      <p:grpSpPr>
        <a:xfrm>
          <a:off x="0" y="0"/>
          <a:ext cx="0" cy="0"/>
          <a:chOff x="0" y="0"/>
          <a:chExt cx="0" cy="0"/>
        </a:xfrm>
      </p:grpSpPr>
      <p:sp>
        <p:nvSpPr>
          <p:cNvPr id="27" name="Google Shape;27;p26"/>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9" name="Google Shape;29;p2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0" name="Google Shape;30;p2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1" name="Shape 31"/>
        <p:cNvGrpSpPr/>
        <p:nvPr/>
      </p:nvGrpSpPr>
      <p:grpSpPr>
        <a:xfrm>
          <a:off x="0" y="0"/>
          <a:ext cx="0" cy="0"/>
          <a:chOff x="0" y="0"/>
          <a:chExt cx="0" cy="0"/>
        </a:xfrm>
      </p:grpSpPr>
      <p:sp>
        <p:nvSpPr>
          <p:cNvPr id="32" name="Google Shape;32;p2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3" name="Google Shape;33;p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4" name="Google Shape;34;p2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35" name="Shape 35"/>
        <p:cNvGrpSpPr/>
        <p:nvPr/>
      </p:nvGrpSpPr>
      <p:grpSpPr>
        <a:xfrm>
          <a:off x="0" y="0"/>
          <a:ext cx="0" cy="0"/>
          <a:chOff x="0" y="0"/>
          <a:chExt cx="0" cy="0"/>
        </a:xfrm>
      </p:grpSpPr>
      <p:sp>
        <p:nvSpPr>
          <p:cNvPr id="36" name="Google Shape;36;p28"/>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8"/>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38" name="Google Shape;38;p28"/>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39" name="Google Shape;39;p2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2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2" name="Shape 42"/>
        <p:cNvGrpSpPr/>
        <p:nvPr/>
      </p:nvGrpSpPr>
      <p:grpSpPr>
        <a:xfrm>
          <a:off x="0" y="0"/>
          <a:ext cx="0" cy="0"/>
          <a:chOff x="0" y="0"/>
          <a:chExt cx="0" cy="0"/>
        </a:xfrm>
      </p:grpSpPr>
      <p:sp>
        <p:nvSpPr>
          <p:cNvPr id="43" name="Google Shape;43;p29"/>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9"/>
          <p:cNvSpPr/>
          <p:nvPr>
            <p:ph idx="2" type="pic"/>
          </p:nvPr>
        </p:nvSpPr>
        <p:spPr>
          <a:xfrm>
            <a:off x="5183187" y="987425"/>
            <a:ext cx="6172199" cy="4873624"/>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lvl="1" marR="0" rtl="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9pPr>
          </a:lstStyle>
          <a:p/>
        </p:txBody>
      </p:sp>
      <p:sp>
        <p:nvSpPr>
          <p:cNvPr id="45" name="Google Shape;45;p29"/>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2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2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2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49" name="Shape 49"/>
        <p:cNvGrpSpPr/>
        <p:nvPr/>
      </p:nvGrpSpPr>
      <p:grpSpPr>
        <a:xfrm>
          <a:off x="0" y="0"/>
          <a:ext cx="0" cy="0"/>
          <a:chOff x="0" y="0"/>
          <a:chExt cx="0" cy="0"/>
        </a:xfrm>
      </p:grpSpPr>
      <p:sp>
        <p:nvSpPr>
          <p:cNvPr id="50" name="Google Shape;50;p30"/>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0"/>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2" name="Google Shape;52;p3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3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3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5" name="Shape 55"/>
        <p:cNvGrpSpPr/>
        <p:nvPr/>
      </p:nvGrpSpPr>
      <p:grpSpPr>
        <a:xfrm>
          <a:off x="0" y="0"/>
          <a:ext cx="0" cy="0"/>
          <a:chOff x="0" y="0"/>
          <a:chExt cx="0" cy="0"/>
        </a:xfrm>
      </p:grpSpPr>
      <p:sp>
        <p:nvSpPr>
          <p:cNvPr id="56" name="Google Shape;56;p31"/>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1"/>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8" name="Google Shape;58;p3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9" name="Google Shape;59;p3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3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3"/>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ncrypted-tbn0.gstatic.com/images?q=tbn%3AANd9GcTPhRvTHahH7fJovK_LEvPNpZMexEn-r5hQdA&amp;usqp=CAU" TargetMode="External"/><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encrypted-tbn0.gstatic.com/images?q=tbn%3AANd9GcTPhRvTHahH7fJovK_LEvPNpZMexEn-r5hQdA&amp;usqp=CAU" TargetMode="External"/><Relationship Id="rId4" Type="http://schemas.openxmlformats.org/officeDocument/2006/relationships/hyperlink" Target="https://encrypted-tbn0.gstatic.com/images?q=tbn%3AANd9GcRns2HVuuShOl6WW-zwoe5TI3EVRX8Y93_qAA&amp;usqp=CAU" TargetMode="External"/><Relationship Id="rId9"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2.jpg"/><Relationship Id="rId8"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www.shutterstock.com/es/image-vector/infographic-3d-arrow-steps-1-3-578672041" TargetMode="External"/><Relationship Id="rId5" Type="http://schemas.openxmlformats.org/officeDocument/2006/relationships/image" Target="../media/image10.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freepik.es/vector-gratis/ilustracion-vectorial-plantilla-diseno-infografia-iconos-4-opciones-o-pasos_11289702.htm"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my.groz-beckert.com/irj/portal/sewing?NavigationTarget=navurl://c1499cb2d226004bcc855e83d3f2ee85#navurl://c1499cb2d226004bcc855e83d3f2ee85?0"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groz-beckert.com/mm/media/es/web/pdf/Cloth_points_from_Groz-Beckert.pdf" TargetMode="External"/><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groz-beckert.com/mm/media/es/web/pdf/Cloth_points_from_Groz-Beckert.pdf" TargetMode="External"/><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p:nvPr/>
        </p:nvSpPr>
        <p:spPr>
          <a:xfrm>
            <a:off x="2332841" y="1778660"/>
            <a:ext cx="7588333"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CF15_A_3_Eslabones de confección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Presentación interactiva</a:t>
            </a:r>
            <a:endParaRPr b="0" i="0" sz="1800" u="none" cap="none" strike="noStrike">
              <a:solidFill>
                <a:schemeClr val="lt1"/>
              </a:solidFill>
              <a:latin typeface="Arial"/>
              <a:ea typeface="Arial"/>
              <a:cs typeface="Arial"/>
              <a:sym typeface="Arial"/>
            </a:endParaRPr>
          </a:p>
        </p:txBody>
      </p:sp>
      <p:sp>
        <p:nvSpPr>
          <p:cNvPr id="66" name="Google Shape;66;p1"/>
          <p:cNvSpPr/>
          <p:nvPr/>
        </p:nvSpPr>
        <p:spPr>
          <a:xfrm>
            <a:off x="495465" y="4542552"/>
            <a:ext cx="10869222" cy="77662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400"/>
              <a:buFont typeface="Arial"/>
              <a:buNone/>
            </a:pPr>
            <a:r>
              <a:rPr b="1" i="0" lang="es-MX" sz="1400" u="none" cap="none" strike="noStrike">
                <a:solidFill>
                  <a:srgbClr val="595959"/>
                </a:solidFill>
                <a:latin typeface="Arial"/>
                <a:ea typeface="Arial"/>
                <a:cs typeface="Arial"/>
                <a:sym typeface="Arial"/>
              </a:rPr>
              <a:t>Recomendaciones generales: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rgbClr val="595959"/>
              </a:buClr>
              <a:buSzPts val="1400"/>
              <a:buFont typeface="Arial"/>
              <a:buNone/>
            </a:pPr>
            <a:r>
              <a:rPr b="1" i="0" lang="es-MX" sz="1400" u="none" cap="none" strike="noStrike">
                <a:solidFill>
                  <a:srgbClr val="595959"/>
                </a:solidFill>
                <a:latin typeface="Arial"/>
                <a:ea typeface="Arial"/>
                <a:cs typeface="Arial"/>
                <a:sym typeface="Arial"/>
              </a:rPr>
              <a:t>Dejar como portada un diseño que tenga 4 elementos interactivos que conecten con los demás Slides de acuerdo con las indicaciones que se suministran en el guion.</a:t>
            </a:r>
            <a:endParaRPr b="0" i="0" sz="1400" u="none" cap="none" strike="noStrike">
              <a:solidFill>
                <a:srgbClr val="595959"/>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10"/>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con texto e imagen.</a:t>
            </a:r>
            <a:endParaRPr b="0" i="0" sz="1400" u="none" cap="none" strike="noStrike">
              <a:solidFill>
                <a:schemeClr val="dk1"/>
              </a:solidFill>
              <a:latin typeface="Arial"/>
              <a:ea typeface="Arial"/>
              <a:cs typeface="Arial"/>
              <a:sym typeface="Arial"/>
            </a:endParaRPr>
          </a:p>
        </p:txBody>
      </p:sp>
      <p:sp>
        <p:nvSpPr>
          <p:cNvPr id="184" name="Google Shape;184;p10"/>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85" name="Google Shape;185;p10"/>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p10"/>
          <p:cNvSpPr txBox="1"/>
          <p:nvPr/>
        </p:nvSpPr>
        <p:spPr>
          <a:xfrm>
            <a:off x="3342678" y="1088023"/>
            <a:ext cx="163055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Sarga (tejido) </a:t>
            </a:r>
            <a:endParaRPr b="1" i="0" sz="1600" u="none" cap="none" strike="noStrike">
              <a:solidFill>
                <a:srgbClr val="000000"/>
              </a:solidFill>
              <a:latin typeface="Arial"/>
              <a:ea typeface="Arial"/>
              <a:cs typeface="Arial"/>
              <a:sym typeface="Arial"/>
            </a:endParaRPr>
          </a:p>
        </p:txBody>
      </p:sp>
      <p:sp>
        <p:nvSpPr>
          <p:cNvPr id="187" name="Google Shape;187;p10"/>
          <p:cNvSpPr txBox="1"/>
          <p:nvPr/>
        </p:nvSpPr>
        <p:spPr>
          <a:xfrm>
            <a:off x="1513892" y="1549149"/>
            <a:ext cx="528812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urdimbre se divide en series cortas de hilos (de tres, cuatro o cinco), de los cuales solo uno cubre la trama en la primera pasada y el siguiente hilo en la segunda pasada, etc. Resulta en un tejido a espina. </a:t>
            </a:r>
            <a:endParaRPr b="0" i="0" sz="1400" u="none" cap="none" strike="noStrike">
              <a:solidFill>
                <a:srgbClr val="000000"/>
              </a:solidFill>
              <a:latin typeface="Arial"/>
              <a:ea typeface="Arial"/>
              <a:cs typeface="Arial"/>
              <a:sym typeface="Arial"/>
            </a:endParaRPr>
          </a:p>
        </p:txBody>
      </p:sp>
      <p:graphicFrame>
        <p:nvGraphicFramePr>
          <p:cNvPr id="188" name="Google Shape;188;p10"/>
          <p:cNvGraphicFramePr/>
          <p:nvPr/>
        </p:nvGraphicFramePr>
        <p:xfrm>
          <a:off x="3008912" y="2774729"/>
          <a:ext cx="3000000" cy="3000000"/>
        </p:xfrm>
        <a:graphic>
          <a:graphicData uri="http://schemas.openxmlformats.org/drawingml/2006/table">
            <a:tbl>
              <a:tblPr>
                <a:noFill/>
                <a:tableStyleId>{13AF064B-BA2A-49A2-B527-FA3D2D9A4EB5}</a:tableStyleId>
              </a:tblPr>
              <a:tblGrid>
                <a:gridCol w="457500"/>
                <a:gridCol w="457500"/>
                <a:gridCol w="457500"/>
                <a:gridCol w="457500"/>
                <a:gridCol w="459025"/>
                <a:gridCol w="459025"/>
              </a:tblGrid>
              <a:tr h="419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419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76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9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419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9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 name="Google Shape;194;p11"/>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con texto e imagen.</a:t>
            </a:r>
            <a:endParaRPr b="0" i="0" sz="1400" u="none" cap="none" strike="noStrike">
              <a:solidFill>
                <a:schemeClr val="dk1"/>
              </a:solidFill>
              <a:latin typeface="Arial"/>
              <a:ea typeface="Arial"/>
              <a:cs typeface="Arial"/>
              <a:sym typeface="Arial"/>
            </a:endParaRPr>
          </a:p>
        </p:txBody>
      </p:sp>
      <p:sp>
        <p:nvSpPr>
          <p:cNvPr id="195" name="Google Shape;195;p11"/>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96" name="Google Shape;196;p11"/>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11"/>
          <p:cNvSpPr txBox="1"/>
          <p:nvPr/>
        </p:nvSpPr>
        <p:spPr>
          <a:xfrm>
            <a:off x="2892491" y="742949"/>
            <a:ext cx="247261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Raso o satén</a:t>
            </a:r>
            <a:endParaRPr b="1" i="0" sz="1600" u="none" cap="none" strike="noStrike">
              <a:solidFill>
                <a:srgbClr val="000000"/>
              </a:solidFill>
              <a:latin typeface="Arial"/>
              <a:ea typeface="Arial"/>
              <a:cs typeface="Arial"/>
              <a:sym typeface="Arial"/>
            </a:endParaRPr>
          </a:p>
        </p:txBody>
      </p:sp>
      <p:sp>
        <p:nvSpPr>
          <p:cNvPr id="198" name="Google Shape;198;p11"/>
          <p:cNvSpPr txBox="1"/>
          <p:nvPr/>
        </p:nvSpPr>
        <p:spPr>
          <a:xfrm>
            <a:off x="1508061" y="1361743"/>
            <a:ext cx="5241471"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Los hilos de la urdimbre se dividen en series mayores que para la sarga (de cinco a ocho series). De estos hilos, cada uno solo cubre la trama en la primera pasada; en la siguiente, el tercero saltando uno y así sucesivamente. De aquí resulta que, teniendo la urdimbre pocos enlaces con la trama y siendo ésta de seda, la superficie del tejido aparece brillante. Por eso recibe también el nombre de satén.</a:t>
            </a:r>
            <a:endParaRPr b="0" i="0" sz="1400" u="none" cap="none" strike="noStrike">
              <a:solidFill>
                <a:srgbClr val="000000"/>
              </a:solidFill>
              <a:latin typeface="Arial"/>
              <a:ea typeface="Arial"/>
              <a:cs typeface="Arial"/>
              <a:sym typeface="Arial"/>
            </a:endParaRPr>
          </a:p>
        </p:txBody>
      </p:sp>
      <p:graphicFrame>
        <p:nvGraphicFramePr>
          <p:cNvPr id="199" name="Google Shape;199;p11"/>
          <p:cNvGraphicFramePr/>
          <p:nvPr/>
        </p:nvGraphicFramePr>
        <p:xfrm>
          <a:off x="2828645" y="3116421"/>
          <a:ext cx="3000000" cy="3000000"/>
        </p:xfrm>
        <a:graphic>
          <a:graphicData uri="http://schemas.openxmlformats.org/drawingml/2006/table">
            <a:tbl>
              <a:tblPr>
                <a:noFill/>
                <a:tableStyleId>{13AF064B-BA2A-49A2-B527-FA3D2D9A4EB5}</a:tableStyleId>
              </a:tblPr>
              <a:tblGrid>
                <a:gridCol w="459550"/>
                <a:gridCol w="459550"/>
                <a:gridCol w="459550"/>
                <a:gridCol w="459550"/>
                <a:gridCol w="461100"/>
                <a:gridCol w="461100"/>
              </a:tblGrid>
              <a:tr h="4306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06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225">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06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4306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06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 name="Google Shape;205;p12"/>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206" name="Google Shape;206;p1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07" name="Google Shape;207;p12"/>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tejido de punto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Fuente: gstatic.com / </a:t>
            </a:r>
            <a:r>
              <a:rPr b="0" i="0" lang="es-MX" sz="1200" u="sng" cap="none" strike="noStrike">
                <a:solidFill>
                  <a:schemeClr val="hlink"/>
                </a:solidFill>
                <a:latin typeface="Arial"/>
                <a:ea typeface="Arial"/>
                <a:cs typeface="Arial"/>
                <a:sym typeface="Arial"/>
                <a:hlinkClick r:id="rId3"/>
              </a:rPr>
              <a:t>https://encrypted-tbn0.gstatic.com/images?q=tbn%3AANd9GcTPhRvTHahH7fJovK_LEvPNpZMexEn-r5hQdA&amp;usqp=CAU</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208" name="Google Shape;208;p12"/>
          <p:cNvPicPr preferRelativeResize="0"/>
          <p:nvPr/>
        </p:nvPicPr>
        <p:blipFill rotWithShape="1">
          <a:blip r:embed="rId4">
            <a:alphaModFix/>
          </a:blip>
          <a:srcRect b="0" l="0" r="0" t="0"/>
          <a:stretch/>
        </p:blipFill>
        <p:spPr>
          <a:xfrm>
            <a:off x="7473799" y="5803515"/>
            <a:ext cx="638725" cy="622555"/>
          </a:xfrm>
          <a:prstGeom prst="rect">
            <a:avLst/>
          </a:prstGeom>
          <a:noFill/>
          <a:ln>
            <a:noFill/>
          </a:ln>
        </p:spPr>
      </p:pic>
      <p:pic>
        <p:nvPicPr>
          <p:cNvPr id="209" name="Google Shape;209;p12"/>
          <p:cNvPicPr preferRelativeResize="0"/>
          <p:nvPr/>
        </p:nvPicPr>
        <p:blipFill rotWithShape="1">
          <a:blip r:embed="rId5">
            <a:alphaModFix/>
          </a:blip>
          <a:srcRect b="0" l="0" r="0" t="0"/>
          <a:stretch/>
        </p:blipFill>
        <p:spPr>
          <a:xfrm>
            <a:off x="59267" y="5803515"/>
            <a:ext cx="639381" cy="622555"/>
          </a:xfrm>
          <a:prstGeom prst="rect">
            <a:avLst/>
          </a:prstGeom>
          <a:noFill/>
          <a:ln>
            <a:noFill/>
          </a:ln>
        </p:spPr>
      </p:pic>
      <p:sp>
        <p:nvSpPr>
          <p:cNvPr id="210" name="Google Shape;210;p12"/>
          <p:cNvSpPr txBox="1"/>
          <p:nvPr/>
        </p:nvSpPr>
        <p:spPr>
          <a:xfrm>
            <a:off x="1210416" y="371474"/>
            <a:ext cx="6106884" cy="369332"/>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Tejido de punto</a:t>
            </a:r>
            <a:endParaRPr b="1" i="0" sz="1800" u="none" cap="none" strike="noStrike">
              <a:solidFill>
                <a:srgbClr val="000000"/>
              </a:solidFill>
              <a:latin typeface="Arial"/>
              <a:ea typeface="Arial"/>
              <a:cs typeface="Arial"/>
              <a:sym typeface="Arial"/>
            </a:endParaRPr>
          </a:p>
        </p:txBody>
      </p:sp>
      <p:sp>
        <p:nvSpPr>
          <p:cNvPr id="211" name="Google Shape;211;p12"/>
          <p:cNvSpPr txBox="1"/>
          <p:nvPr/>
        </p:nvSpPr>
        <p:spPr>
          <a:xfrm>
            <a:off x="884166" y="1127921"/>
            <a:ext cx="6820140" cy="18266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Es el formado por mallas, bucles o puntos. Consiste en pasar una lazada de hilo sobre una aguja y luego pasarla a otra aguja. El caso más claro para entenderlo es el tejido de dos agujas que hace la abuela, que se entrelaza el mismo hilo formando una sola estructura. Es importante entender que en este tipo de tejido hay un solo hilo larguísimo. Los ligamentos básicos del tejido de punto son: jersey, franela, franela perchada, el rib, interlock, pique. Las telas de tejido de punto son difíciles de manejar, resbalan al cortarlas y estiran fácilmente, se adaptan muy bien al cuerpo.</a:t>
            </a:r>
            <a:endParaRPr b="0" i="0" sz="1800" u="none" cap="none" strike="noStrike">
              <a:solidFill>
                <a:srgbClr val="000000"/>
              </a:solidFill>
              <a:latin typeface="Arial"/>
              <a:ea typeface="Arial"/>
              <a:cs typeface="Arial"/>
              <a:sym typeface="Arial"/>
            </a:endParaRPr>
          </a:p>
        </p:txBody>
      </p:sp>
      <p:sp>
        <p:nvSpPr>
          <p:cNvPr id="212" name="Google Shape;212;p12"/>
          <p:cNvSpPr/>
          <p:nvPr/>
        </p:nvSpPr>
        <p:spPr>
          <a:xfrm>
            <a:off x="2981286" y="2735870"/>
            <a:ext cx="18310501" cy="7360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12"/>
          <p:cNvPicPr preferRelativeResize="0"/>
          <p:nvPr/>
        </p:nvPicPr>
        <p:blipFill rotWithShape="1">
          <a:blip r:embed="rId6">
            <a:alphaModFix/>
          </a:blip>
          <a:srcRect b="0" l="0" r="0" t="0"/>
          <a:stretch/>
        </p:blipFill>
        <p:spPr>
          <a:xfrm>
            <a:off x="2981287" y="3193070"/>
            <a:ext cx="2330674" cy="2192674"/>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 name="Google Shape;219;p13"/>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220" name="Google Shape;220;p1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21" name="Google Shape;221;p13"/>
          <p:cNvSpPr/>
          <p:nvPr/>
        </p:nvSpPr>
        <p:spPr>
          <a:xfrm>
            <a:off x="8253350" y="3841801"/>
            <a:ext cx="3948174" cy="3016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tejido de punto por trama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200"/>
              <a:buFont typeface="Arial"/>
              <a:buNone/>
            </a:pPr>
            <a:r>
              <a:rPr b="0" i="0" lang="es-MX" sz="1200" u="none" cap="none" strike="noStrike">
                <a:solidFill>
                  <a:schemeClr val="dk1"/>
                </a:solidFill>
                <a:latin typeface="Arial"/>
                <a:ea typeface="Arial"/>
                <a:cs typeface="Arial"/>
                <a:sym typeface="Arial"/>
              </a:rPr>
              <a:t>Fuente: gstatic.com / </a:t>
            </a:r>
            <a:r>
              <a:rPr b="0" i="0" lang="es-MX" sz="1200" u="sng" cap="none" strike="noStrike">
                <a:solidFill>
                  <a:schemeClr val="hlink"/>
                </a:solidFill>
                <a:latin typeface="Arial"/>
                <a:ea typeface="Arial"/>
                <a:cs typeface="Arial"/>
                <a:sym typeface="Arial"/>
                <a:hlinkClick r:id="rId3"/>
              </a:rPr>
              <a:t>https://encrypted-tbn0.gstatic.com/images?q=tbn%3AANd9GcTPhRvTHahH7fJovK_LEvPNpZMexEn-r5hQdA&amp;usqp=CAU</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tejido de punto por urdimbre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200"/>
              <a:buFont typeface="Arial"/>
              <a:buNone/>
            </a:pPr>
            <a:r>
              <a:rPr b="0" i="0" lang="es-MX" sz="1200" u="none" cap="none" strike="noStrike">
                <a:solidFill>
                  <a:schemeClr val="dk1"/>
                </a:solidFill>
                <a:latin typeface="Arial"/>
                <a:ea typeface="Arial"/>
                <a:cs typeface="Arial"/>
                <a:sym typeface="Arial"/>
              </a:rPr>
              <a:t>Fuente: gstatic.com / </a:t>
            </a:r>
            <a:r>
              <a:rPr b="0" i="0" lang="es-MX" sz="1200" u="sng" cap="none" strike="noStrike">
                <a:solidFill>
                  <a:schemeClr val="hlink"/>
                </a:solidFill>
                <a:latin typeface="Arial"/>
                <a:ea typeface="Arial"/>
                <a:cs typeface="Arial"/>
                <a:sym typeface="Arial"/>
                <a:hlinkClick r:id="rId4"/>
              </a:rPr>
              <a:t>https://encrypted-tbn0.gstatic.com/images?q=tbn%3AANd9GcRns2HVuuShOl6WW-zwoe5TI3EVRX8Y93_qAA&amp;usqp=CAU</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222" name="Google Shape;222;p13"/>
          <p:cNvPicPr preferRelativeResize="0"/>
          <p:nvPr/>
        </p:nvPicPr>
        <p:blipFill rotWithShape="1">
          <a:blip r:embed="rId5">
            <a:alphaModFix/>
          </a:blip>
          <a:srcRect b="0" l="0" r="0" t="0"/>
          <a:stretch/>
        </p:blipFill>
        <p:spPr>
          <a:xfrm>
            <a:off x="7473799" y="5803515"/>
            <a:ext cx="638725" cy="622555"/>
          </a:xfrm>
          <a:prstGeom prst="rect">
            <a:avLst/>
          </a:prstGeom>
          <a:noFill/>
          <a:ln>
            <a:noFill/>
          </a:ln>
        </p:spPr>
      </p:pic>
      <p:pic>
        <p:nvPicPr>
          <p:cNvPr id="223" name="Google Shape;223;p13"/>
          <p:cNvPicPr preferRelativeResize="0"/>
          <p:nvPr/>
        </p:nvPicPr>
        <p:blipFill rotWithShape="1">
          <a:blip r:embed="rId6">
            <a:alphaModFix/>
          </a:blip>
          <a:srcRect b="0" l="0" r="0" t="0"/>
          <a:stretch/>
        </p:blipFill>
        <p:spPr>
          <a:xfrm>
            <a:off x="59267" y="5803515"/>
            <a:ext cx="639381" cy="622555"/>
          </a:xfrm>
          <a:prstGeom prst="rect">
            <a:avLst/>
          </a:prstGeom>
          <a:noFill/>
          <a:ln>
            <a:noFill/>
          </a:ln>
        </p:spPr>
      </p:pic>
      <p:sp>
        <p:nvSpPr>
          <p:cNvPr id="224" name="Google Shape;224;p13"/>
          <p:cNvSpPr/>
          <p:nvPr/>
        </p:nvSpPr>
        <p:spPr>
          <a:xfrm>
            <a:off x="4363594" y="2127780"/>
            <a:ext cx="3748930" cy="95410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Un tejido de punto es por urdimbre cuando la dirección general que siguen todos, o la mayor parte de los hilos que forman las mallas, es vertical.</a:t>
            </a:r>
            <a:endParaRPr b="0" i="0" sz="1400" u="none" cap="none" strike="noStrike">
              <a:solidFill>
                <a:srgbClr val="000000"/>
              </a:solidFill>
              <a:latin typeface="Arial"/>
              <a:ea typeface="Arial"/>
              <a:cs typeface="Arial"/>
              <a:sym typeface="Arial"/>
            </a:endParaRPr>
          </a:p>
        </p:txBody>
      </p:sp>
      <p:sp>
        <p:nvSpPr>
          <p:cNvPr id="225" name="Google Shape;225;p13"/>
          <p:cNvSpPr txBox="1"/>
          <p:nvPr/>
        </p:nvSpPr>
        <p:spPr>
          <a:xfrm>
            <a:off x="587472" y="655278"/>
            <a:ext cx="6702357" cy="566758"/>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Hay dos variantes fundamentales en el tejido de punto: tejidos por trama y tejidos por urdimbre </a:t>
            </a:r>
            <a:endParaRPr b="0" i="0" sz="1800" u="none" cap="none" strike="noStrike">
              <a:solidFill>
                <a:srgbClr val="000000"/>
              </a:solidFill>
              <a:latin typeface="Arial"/>
              <a:ea typeface="Arial"/>
              <a:cs typeface="Arial"/>
              <a:sym typeface="Arial"/>
            </a:endParaRPr>
          </a:p>
        </p:txBody>
      </p:sp>
      <p:sp>
        <p:nvSpPr>
          <p:cNvPr id="226" name="Google Shape;226;p13"/>
          <p:cNvSpPr txBox="1"/>
          <p:nvPr/>
        </p:nvSpPr>
        <p:spPr>
          <a:xfrm>
            <a:off x="709908" y="1577595"/>
            <a:ext cx="2897791" cy="338554"/>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848D1"/>
              </a:buClr>
              <a:buSzPts val="1600"/>
              <a:buFont typeface="Arial"/>
              <a:buNone/>
            </a:pPr>
            <a:r>
              <a:rPr b="1" i="0" lang="es-MX" sz="1600" u="none" cap="none" strike="noStrike">
                <a:solidFill>
                  <a:srgbClr val="E848D1"/>
                </a:solidFill>
                <a:latin typeface="Arial"/>
                <a:ea typeface="Arial"/>
                <a:cs typeface="Arial"/>
                <a:sym typeface="Arial"/>
              </a:rPr>
              <a:t>Tejidos de punto por trama</a:t>
            </a:r>
            <a:endParaRPr b="1" i="0" sz="1600" u="none" cap="none" strike="noStrike">
              <a:solidFill>
                <a:srgbClr val="E848D1"/>
              </a:solidFill>
              <a:latin typeface="Arial"/>
              <a:ea typeface="Arial"/>
              <a:cs typeface="Arial"/>
              <a:sym typeface="Arial"/>
            </a:endParaRPr>
          </a:p>
        </p:txBody>
      </p:sp>
      <p:sp>
        <p:nvSpPr>
          <p:cNvPr id="227" name="Google Shape;227;p13"/>
          <p:cNvSpPr txBox="1"/>
          <p:nvPr/>
        </p:nvSpPr>
        <p:spPr>
          <a:xfrm>
            <a:off x="332759" y="2127780"/>
            <a:ext cx="3559694"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Un tejido por trama es cuando la dirección general de todos o de la mayor parte de los hilos que forman sus mallas es horizontal. La posición correcta del tejido para su examen es con el vértice de las “V” hacia abajo.</a:t>
            </a:r>
            <a:endParaRPr b="0" i="0" sz="1400" u="none" cap="none" strike="noStrike">
              <a:solidFill>
                <a:srgbClr val="000000"/>
              </a:solidFill>
              <a:latin typeface="Arial"/>
              <a:ea typeface="Arial"/>
              <a:cs typeface="Arial"/>
              <a:sym typeface="Arial"/>
            </a:endParaRPr>
          </a:p>
        </p:txBody>
      </p:sp>
      <p:pic>
        <p:nvPicPr>
          <p:cNvPr descr="Pin on TEJIDOS DE PUNTO" id="228" name="Google Shape;228;p13"/>
          <p:cNvPicPr preferRelativeResize="0"/>
          <p:nvPr/>
        </p:nvPicPr>
        <p:blipFill rotWithShape="1">
          <a:blip r:embed="rId7">
            <a:alphaModFix/>
          </a:blip>
          <a:srcRect b="0" l="0" r="0" t="0"/>
          <a:stretch/>
        </p:blipFill>
        <p:spPr>
          <a:xfrm>
            <a:off x="839474" y="3559699"/>
            <a:ext cx="2020458" cy="2243816"/>
          </a:xfrm>
          <a:prstGeom prst="rect">
            <a:avLst/>
          </a:prstGeom>
          <a:noFill/>
          <a:ln>
            <a:noFill/>
          </a:ln>
        </p:spPr>
      </p:pic>
      <p:sp>
        <p:nvSpPr>
          <p:cNvPr id="229" name="Google Shape;229;p13"/>
          <p:cNvSpPr txBox="1"/>
          <p:nvPr/>
        </p:nvSpPr>
        <p:spPr>
          <a:xfrm>
            <a:off x="4363594" y="1616858"/>
            <a:ext cx="3702277" cy="338554"/>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848D1"/>
              </a:buClr>
              <a:buSzPts val="1600"/>
              <a:buFont typeface="Arial"/>
              <a:buNone/>
            </a:pPr>
            <a:r>
              <a:rPr b="1" i="0" lang="es-MX" sz="1600" u="none" cap="none" strike="noStrike">
                <a:solidFill>
                  <a:srgbClr val="E848D1"/>
                </a:solidFill>
                <a:latin typeface="Arial"/>
                <a:ea typeface="Arial"/>
                <a:cs typeface="Arial"/>
                <a:sym typeface="Arial"/>
              </a:rPr>
              <a:t>Tejidos de punto por urdimbre</a:t>
            </a:r>
            <a:endParaRPr b="1" i="0" sz="1600" u="none" cap="none" strike="noStrike">
              <a:solidFill>
                <a:srgbClr val="E848D1"/>
              </a:solidFill>
              <a:latin typeface="Arial"/>
              <a:ea typeface="Arial"/>
              <a:cs typeface="Arial"/>
              <a:sym typeface="Arial"/>
            </a:endParaRPr>
          </a:p>
        </p:txBody>
      </p:sp>
      <p:pic>
        <p:nvPicPr>
          <p:cNvPr descr="Pin en TEJIDOS DE PUNTO" id="230" name="Google Shape;230;p13"/>
          <p:cNvPicPr preferRelativeResize="0"/>
          <p:nvPr/>
        </p:nvPicPr>
        <p:blipFill rotWithShape="1">
          <a:blip r:embed="rId8">
            <a:alphaModFix/>
          </a:blip>
          <a:srcRect b="0" l="0" r="0" t="0"/>
          <a:stretch/>
        </p:blipFill>
        <p:spPr>
          <a:xfrm>
            <a:off x="4483785" y="3512775"/>
            <a:ext cx="2893479" cy="2243816"/>
          </a:xfrm>
          <a:prstGeom prst="rect">
            <a:avLst/>
          </a:prstGeom>
          <a:noFill/>
          <a:ln>
            <a:noFill/>
          </a:ln>
        </p:spPr>
      </p:pic>
      <p:pic>
        <p:nvPicPr>
          <p:cNvPr id="231" name="Google Shape;231;p13"/>
          <p:cNvPicPr preferRelativeResize="0"/>
          <p:nvPr/>
        </p:nvPicPr>
        <p:blipFill rotWithShape="1">
          <a:blip r:embed="rId9">
            <a:alphaModFix/>
          </a:blip>
          <a:srcRect b="0" l="0" r="0" t="0"/>
          <a:stretch/>
        </p:blipFill>
        <p:spPr>
          <a:xfrm>
            <a:off x="698648" y="6217793"/>
            <a:ext cx="1090014" cy="1025310"/>
          </a:xfrm>
          <a:prstGeom prst="rect">
            <a:avLst/>
          </a:prstGeom>
          <a:noFill/>
          <a:ln>
            <a:noFill/>
          </a:ln>
        </p:spPr>
      </p:pic>
      <p:sp>
        <p:nvSpPr>
          <p:cNvPr id="232" name="Google Shape;232;p13"/>
          <p:cNvSpPr txBox="1"/>
          <p:nvPr/>
        </p:nvSpPr>
        <p:spPr>
          <a:xfrm>
            <a:off x="1803032" y="6114792"/>
            <a:ext cx="5559325" cy="1323439"/>
          </a:xfrm>
          <a:prstGeom prst="rect">
            <a:avLst/>
          </a:prstGeom>
          <a:gradFill>
            <a:gsLst>
              <a:gs pos="0">
                <a:srgbClr val="FFD300"/>
              </a:gs>
              <a:gs pos="100000">
                <a:srgbClr val="FFEF63"/>
              </a:gs>
            </a:gsLst>
            <a:lin ang="16200000" scaled="0"/>
          </a:gradFill>
          <a:ln>
            <a:noFill/>
          </a:ln>
          <a:effectLst>
            <a:outerShdw blurRad="40000" rotWithShape="0" dir="5400000" dist="23000">
              <a:srgbClr val="000000">
                <a:alpha val="3411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Por aglutinamiento de fibras</a:t>
            </a:r>
            <a:r>
              <a:rPr b="0" i="0" lang="es-MX" sz="1600" u="none" cap="none" strike="noStrike">
                <a:solidFill>
                  <a:srgbClr val="000000"/>
                </a:solidFill>
                <a:latin typeface="Arial"/>
                <a:ea typeface="Arial"/>
                <a:cs typeface="Arial"/>
                <a:sym typeface="Arial"/>
              </a:rPr>
              <a:t>: son telas que se fabrican con fibras de lana o de pelo de animales que no han pasado por procesos de hilatura; en su lugar, se humedecen y se someten a presión y calor para hacer que las fibras se adhieran.</a:t>
            </a:r>
            <a:endParaRPr b="0" i="0" sz="1600" u="none" cap="none" strike="noStrike">
              <a:solidFill>
                <a:schemeClr val="lt1"/>
              </a:solidFill>
              <a:latin typeface="Arial"/>
              <a:ea typeface="Arial"/>
              <a:cs typeface="Arial"/>
              <a:sym typeface="Arial"/>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4"/>
          <p:cNvPicPr preferRelativeResize="0"/>
          <p:nvPr/>
        </p:nvPicPr>
        <p:blipFill rotWithShape="1">
          <a:blip r:embed="rId3">
            <a:alphaModFix/>
          </a:blip>
          <a:srcRect b="0" l="0" r="0" t="0"/>
          <a:stretch/>
        </p:blipFill>
        <p:spPr>
          <a:xfrm>
            <a:off x="806023" y="608701"/>
            <a:ext cx="1657350" cy="5441904"/>
          </a:xfrm>
          <a:prstGeom prst="rect">
            <a:avLst/>
          </a:prstGeom>
          <a:noFill/>
          <a:ln>
            <a:noFill/>
          </a:ln>
        </p:spPr>
      </p:pic>
      <p:sp>
        <p:nvSpPr>
          <p:cNvPr id="238" name="Google Shape;238;p1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 name="Google Shape;239;p14"/>
          <p:cNvSpPr txBox="1"/>
          <p:nvPr/>
        </p:nvSpPr>
        <p:spPr>
          <a:xfrm>
            <a:off x="8253350" y="122777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atrás y botón de cierre para regresar al slide 2.</a:t>
            </a:r>
            <a:endParaRPr b="0" i="0" sz="1400" u="none" cap="none" strike="noStrike">
              <a:solidFill>
                <a:schemeClr val="dk1"/>
              </a:solidFill>
              <a:latin typeface="Arial"/>
              <a:ea typeface="Arial"/>
              <a:cs typeface="Arial"/>
              <a:sym typeface="Arial"/>
            </a:endParaRPr>
          </a:p>
        </p:txBody>
      </p:sp>
      <p:sp>
        <p:nvSpPr>
          <p:cNvPr id="240" name="Google Shape;240;p1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41" name="Google Shape;241;p14"/>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sng" cap="none" strike="noStrike">
                <a:solidFill>
                  <a:schemeClr val="hlink"/>
                </a:solidFill>
                <a:latin typeface="Arial"/>
                <a:ea typeface="Arial"/>
                <a:cs typeface="Arial"/>
                <a:sym typeface="Arial"/>
                <a:hlinkClick r:id="rId4"/>
              </a:rPr>
              <a:t>https://www.shutterstock.com/es/image-vector/infographic-3d-arrow-steps-1-3-578672041</a:t>
            </a:r>
            <a:r>
              <a:rPr b="0" i="0" lang="es-MX"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242" name="Google Shape;242;p14"/>
          <p:cNvPicPr preferRelativeResize="0"/>
          <p:nvPr/>
        </p:nvPicPr>
        <p:blipFill rotWithShape="1">
          <a:blip r:embed="rId5">
            <a:alphaModFix/>
          </a:blip>
          <a:srcRect b="0" l="0" r="0" t="0"/>
          <a:stretch/>
        </p:blipFill>
        <p:spPr>
          <a:xfrm>
            <a:off x="59267" y="5803515"/>
            <a:ext cx="639381" cy="622555"/>
          </a:xfrm>
          <a:prstGeom prst="rect">
            <a:avLst/>
          </a:prstGeom>
          <a:noFill/>
          <a:ln>
            <a:noFill/>
          </a:ln>
        </p:spPr>
      </p:pic>
      <p:sp>
        <p:nvSpPr>
          <p:cNvPr id="243" name="Google Shape;243;p14"/>
          <p:cNvSpPr txBox="1"/>
          <p:nvPr/>
        </p:nvSpPr>
        <p:spPr>
          <a:xfrm>
            <a:off x="1210416" y="371474"/>
            <a:ext cx="6106884" cy="369332"/>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Comparación entre un tejido plano y uno de punto</a:t>
            </a:r>
            <a:endParaRPr b="1" i="0" sz="1800" u="none" cap="none" strike="noStrike">
              <a:solidFill>
                <a:srgbClr val="000000"/>
              </a:solidFill>
              <a:latin typeface="Arial"/>
              <a:ea typeface="Arial"/>
              <a:cs typeface="Arial"/>
              <a:sym typeface="Arial"/>
            </a:endParaRPr>
          </a:p>
        </p:txBody>
      </p:sp>
      <p:sp>
        <p:nvSpPr>
          <p:cNvPr id="244" name="Google Shape;244;p14"/>
          <p:cNvSpPr/>
          <p:nvPr/>
        </p:nvSpPr>
        <p:spPr>
          <a:xfrm>
            <a:off x="2981286" y="2735870"/>
            <a:ext cx="18310501" cy="7360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4"/>
          <p:cNvSpPr txBox="1"/>
          <p:nvPr/>
        </p:nvSpPr>
        <p:spPr>
          <a:xfrm>
            <a:off x="2407803" y="1293254"/>
            <a:ext cx="5578264" cy="443198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Una de las ventajas que caracterizan a los tejidos de punto es que son más confortables, ya que poseen la particularidad de amoldarse al cuerpo debido a la elasticidad que otorga su estructura.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30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300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Los tejidos de punto poseen una apariencia más pulcra, ya que no presentan arrugas; también la propiedad elástica de su estructura confiere una ventaja económica respecto a los patrones de diseño, ya que otorga la posibilidad de unificación de partes (delantero-espalda) y talles.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30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300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Las telas de punto poseen un encogimiento superior a las de tejido plano, hasta un 5 % frente a un 2 % en los tejidos planos; esto deberá contemplarse en la moldería.</a:t>
            </a:r>
            <a:endParaRPr b="0" i="0" sz="1400" u="none" cap="none" strike="noStrike">
              <a:solidFill>
                <a:srgbClr val="000000"/>
              </a:solidFill>
              <a:latin typeface="Arial"/>
              <a:ea typeface="Arial"/>
              <a:cs typeface="Arial"/>
              <a:sym typeface="Arial"/>
            </a:endParaRPr>
          </a:p>
        </p:txBody>
      </p:sp>
      <p:pic>
        <p:nvPicPr>
          <p:cNvPr id="246" name="Google Shape;246;p14"/>
          <p:cNvPicPr preferRelativeResize="0"/>
          <p:nvPr/>
        </p:nvPicPr>
        <p:blipFill rotWithShape="1">
          <a:blip r:embed="rId6">
            <a:alphaModFix/>
          </a:blip>
          <a:srcRect b="0" l="0" r="0" t="0"/>
          <a:stretch/>
        </p:blipFill>
        <p:spPr>
          <a:xfrm>
            <a:off x="7441775" y="330740"/>
            <a:ext cx="544292" cy="555922"/>
          </a:xfrm>
          <a:prstGeom prst="rect">
            <a:avLst/>
          </a:prstGeom>
          <a:noFill/>
          <a:ln>
            <a:noFill/>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 name="Google Shape;252;p15"/>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53" name="Google Shape;253;p1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Cierre de fondo multicolor de hilos de coser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rPr b="0" i="0" lang="es-MX" sz="1200" u="none" cap="none" strike="noStrike">
                <a:solidFill>
                  <a:srgbClr val="000000"/>
                </a:solidFill>
                <a:latin typeface="Arial"/>
                <a:ea typeface="Arial"/>
                <a:cs typeface="Arial"/>
                <a:sym typeface="Arial"/>
              </a:rPr>
              <a:t>Fuente: https://www.shutterstock.com/es/image-photo/sewing-threads-multicolored-background-closeup-365534981</a:t>
            </a:r>
            <a:endParaRPr b="0" i="0" sz="1200" u="none" cap="none" strike="noStrike">
              <a:solidFill>
                <a:srgbClr val="000000"/>
              </a:solidFill>
              <a:latin typeface="Arial"/>
              <a:ea typeface="Arial"/>
              <a:cs typeface="Arial"/>
              <a:sym typeface="Arial"/>
            </a:endParaRPr>
          </a:p>
        </p:txBody>
      </p:sp>
      <p:sp>
        <p:nvSpPr>
          <p:cNvPr id="255" name="Google Shape;255;p15"/>
          <p:cNvSpPr txBox="1"/>
          <p:nvPr/>
        </p:nvSpPr>
        <p:spPr>
          <a:xfrm>
            <a:off x="1216852" y="211280"/>
            <a:ext cx="6395232" cy="416204"/>
          </a:xfrm>
          <a:prstGeom prst="rect">
            <a:avLst/>
          </a:prstGeom>
          <a:solidFill>
            <a:srgbClr val="00FF99"/>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Hilos</a:t>
            </a:r>
            <a:endParaRPr b="1" i="0" sz="2400" u="none" cap="none" strike="noStrike">
              <a:solidFill>
                <a:srgbClr val="000000"/>
              </a:solidFill>
              <a:latin typeface="Arial"/>
              <a:ea typeface="Arial"/>
              <a:cs typeface="Arial"/>
              <a:sym typeface="Arial"/>
            </a:endParaRPr>
          </a:p>
        </p:txBody>
      </p:sp>
      <p:pic>
        <p:nvPicPr>
          <p:cNvPr id="256" name="Google Shape;256;p15"/>
          <p:cNvPicPr preferRelativeResize="0"/>
          <p:nvPr/>
        </p:nvPicPr>
        <p:blipFill rotWithShape="1">
          <a:blip r:embed="rId4">
            <a:alphaModFix/>
          </a:blip>
          <a:srcRect b="0" l="0" r="0" t="0"/>
          <a:stretch/>
        </p:blipFill>
        <p:spPr>
          <a:xfrm>
            <a:off x="7473799" y="5803515"/>
            <a:ext cx="638725" cy="622555"/>
          </a:xfrm>
          <a:prstGeom prst="rect">
            <a:avLst/>
          </a:prstGeom>
          <a:noFill/>
          <a:ln>
            <a:noFill/>
          </a:ln>
        </p:spPr>
      </p:pic>
      <p:sp>
        <p:nvSpPr>
          <p:cNvPr id="257" name="Google Shape;257;p15"/>
          <p:cNvSpPr txBox="1"/>
          <p:nvPr/>
        </p:nvSpPr>
        <p:spPr>
          <a:xfrm>
            <a:off x="184379" y="715128"/>
            <a:ext cx="7748337" cy="133109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palabra hilo proviene del vocablo latino </a:t>
            </a:r>
            <a:r>
              <a:rPr b="0" i="1" lang="es-MX" sz="1400" u="none" cap="none" strike="noStrike">
                <a:solidFill>
                  <a:srgbClr val="000000"/>
                </a:solidFill>
                <a:latin typeface="Arial"/>
                <a:ea typeface="Arial"/>
                <a:cs typeface="Arial"/>
                <a:sym typeface="Arial"/>
              </a:rPr>
              <a:t>filum</a:t>
            </a:r>
            <a:r>
              <a:rPr b="0" i="0" lang="es-MX" sz="1400" u="none" cap="none" strike="noStrike">
                <a:solidFill>
                  <a:srgbClr val="000000"/>
                </a:solidFill>
                <a:latin typeface="Arial"/>
                <a:ea typeface="Arial"/>
                <a:cs typeface="Arial"/>
                <a:sym typeface="Arial"/>
              </a:rPr>
              <a:t>, este hace referencia a una hebra fina y alargada de material textil. Los hilos se emplean para coser, uniendo dos o más piezas de material textil. Este representa un 2% del costo total de la prenda y comparte un 50% de la durabilidad de las costuras.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Para identificar el grosor del hilo se utiliza un sistema de numeración llamado TEX.</a:t>
            </a:r>
            <a:endParaRPr b="0" i="0" sz="1800" u="none" cap="none" strike="noStrike">
              <a:solidFill>
                <a:srgbClr val="000000"/>
              </a:solidFill>
              <a:latin typeface="Arial"/>
              <a:ea typeface="Arial"/>
              <a:cs typeface="Arial"/>
              <a:sym typeface="Arial"/>
            </a:endParaRPr>
          </a:p>
        </p:txBody>
      </p:sp>
      <p:sp>
        <p:nvSpPr>
          <p:cNvPr id="258" name="Google Shape;258;p15"/>
          <p:cNvSpPr txBox="1"/>
          <p:nvPr/>
        </p:nvSpPr>
        <p:spPr>
          <a:xfrm>
            <a:off x="256042" y="1963706"/>
            <a:ext cx="7676674" cy="1546577"/>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 Sistema de numeración Tex </a:t>
            </a:r>
            <a:endParaRPr b="0" i="0" sz="1400" u="none" cap="none" strike="noStrike">
              <a:solidFill>
                <a:srgbClr val="FF0000"/>
              </a:solidFill>
              <a:latin typeface="Arial"/>
              <a:ea typeface="Arial"/>
              <a:cs typeface="Arial"/>
              <a:sym typeface="Arial"/>
            </a:endParaRPr>
          </a:p>
          <a:p>
            <a:pPr indent="-285750" lvl="0" marL="285750" marR="0" rtl="0" algn="just">
              <a:lnSpc>
                <a:spcPct val="115000"/>
              </a:lnSpc>
              <a:spcBef>
                <a:spcPts val="0"/>
              </a:spcBef>
              <a:spcAft>
                <a:spcPts val="0"/>
              </a:spcAft>
              <a:buClr>
                <a:srgbClr val="FF0000"/>
              </a:buClr>
              <a:buSzPts val="1400"/>
              <a:buFont typeface="Arial"/>
              <a:buChar char="•"/>
            </a:pPr>
            <a:r>
              <a:rPr b="0" i="0" lang="es-MX" sz="1400" u="none" cap="none" strike="noStrike">
                <a:solidFill>
                  <a:srgbClr val="FF0000"/>
                </a:solidFill>
                <a:latin typeface="Arial"/>
                <a:ea typeface="Arial"/>
                <a:cs typeface="Arial"/>
                <a:sym typeface="Arial"/>
              </a:rPr>
              <a:t>Está basado en el hilo crudo.</a:t>
            </a:r>
            <a:endParaRPr b="0" i="0" sz="1400" u="none" cap="none" strike="noStrike">
              <a:solidFill>
                <a:srgbClr val="FF0000"/>
              </a:solidFill>
              <a:latin typeface="Arial"/>
              <a:ea typeface="Arial"/>
              <a:cs typeface="Arial"/>
              <a:sym typeface="Arial"/>
            </a:endParaRPr>
          </a:p>
          <a:p>
            <a:pPr indent="-285750" lvl="0" marL="285750" marR="0" rtl="0" algn="just">
              <a:lnSpc>
                <a:spcPct val="115000"/>
              </a:lnSpc>
              <a:spcBef>
                <a:spcPts val="0"/>
              </a:spcBef>
              <a:spcAft>
                <a:spcPts val="0"/>
              </a:spcAft>
              <a:buClr>
                <a:srgbClr val="FF0000"/>
              </a:buClr>
              <a:buSzPts val="1400"/>
              <a:buFont typeface="Arial"/>
              <a:buChar char="•"/>
            </a:pPr>
            <a:r>
              <a:rPr b="0" i="0" lang="es-MX" sz="1400" u="none" cap="none" strike="noStrike">
                <a:solidFill>
                  <a:srgbClr val="FF0000"/>
                </a:solidFill>
                <a:latin typeface="Arial"/>
                <a:ea typeface="Arial"/>
                <a:cs typeface="Arial"/>
                <a:sym typeface="Arial"/>
              </a:rPr>
              <a:t>Es usado para determinar el calibre del hilo.</a:t>
            </a:r>
            <a:endParaRPr b="0" i="0" sz="1400" u="none" cap="none" strike="noStrike">
              <a:solidFill>
                <a:srgbClr val="FF0000"/>
              </a:solidFill>
              <a:latin typeface="Arial"/>
              <a:ea typeface="Arial"/>
              <a:cs typeface="Arial"/>
              <a:sym typeface="Arial"/>
            </a:endParaRPr>
          </a:p>
          <a:p>
            <a:pPr indent="-285750" lvl="0" marL="285750" marR="0" rtl="0" algn="just">
              <a:lnSpc>
                <a:spcPct val="115000"/>
              </a:lnSpc>
              <a:spcBef>
                <a:spcPts val="0"/>
              </a:spcBef>
              <a:spcAft>
                <a:spcPts val="0"/>
              </a:spcAft>
              <a:buClr>
                <a:srgbClr val="FF0000"/>
              </a:buClr>
              <a:buSzPts val="1400"/>
              <a:buFont typeface="Arial"/>
              <a:buChar char="•"/>
            </a:pPr>
            <a:r>
              <a:rPr b="0" i="0" lang="es-MX" sz="1400" u="none" cap="none" strike="noStrike">
                <a:solidFill>
                  <a:srgbClr val="FF0000"/>
                </a:solidFill>
                <a:latin typeface="Arial"/>
                <a:ea typeface="Arial"/>
                <a:cs typeface="Arial"/>
                <a:sym typeface="Arial"/>
              </a:rPr>
              <a:t>El sistema de numeración es directo (entre más alto el número, más grueso el hilo), ej: un T-80 es más grueso que un T-50 o un T-25</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259" name="Google Shape;259;p15"/>
          <p:cNvSpPr txBox="1"/>
          <p:nvPr/>
        </p:nvSpPr>
        <p:spPr>
          <a:xfrm>
            <a:off x="880141" y="3336297"/>
            <a:ext cx="6117020" cy="369332"/>
          </a:xfrm>
          <a:prstGeom prst="rect">
            <a:avLst/>
          </a:prstGeom>
          <a:solidFill>
            <a:srgbClr val="00FF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Factores que afectan la resistencia de las costuras</a:t>
            </a:r>
            <a:endParaRPr b="1" i="0" sz="1800" u="none" cap="none" strike="noStrike">
              <a:solidFill>
                <a:srgbClr val="000000"/>
              </a:solidFill>
              <a:latin typeface="Arial"/>
              <a:ea typeface="Arial"/>
              <a:cs typeface="Arial"/>
              <a:sym typeface="Arial"/>
            </a:endParaRPr>
          </a:p>
        </p:txBody>
      </p:sp>
      <p:sp>
        <p:nvSpPr>
          <p:cNvPr id="260" name="Google Shape;260;p15"/>
          <p:cNvSpPr txBox="1"/>
          <p:nvPr/>
        </p:nvSpPr>
        <p:spPr>
          <a:xfrm>
            <a:off x="445374" y="4881783"/>
            <a:ext cx="7028425" cy="155779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•Tipo de tela y grueso</a:t>
            </a:r>
            <a:endParaRPr b="0" i="0" sz="1800" u="none" cap="none" strike="noStrike">
              <a:solidFill>
                <a:srgbClr val="FF0000"/>
              </a:solidFill>
              <a:latin typeface="Arial"/>
              <a:ea typeface="Arial"/>
              <a:cs typeface="Arial"/>
              <a:sym typeface="Arial"/>
            </a:endParaRPr>
          </a:p>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•Tipo de hilo y tamaño</a:t>
            </a:r>
            <a:endParaRPr b="0" i="0" sz="1800" u="none" cap="none" strike="noStrike">
              <a:solidFill>
                <a:srgbClr val="FF0000"/>
              </a:solidFill>
              <a:latin typeface="Arial"/>
              <a:ea typeface="Arial"/>
              <a:cs typeface="Arial"/>
              <a:sym typeface="Arial"/>
            </a:endParaRPr>
          </a:p>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•Puntada y tipo de costura</a:t>
            </a:r>
            <a:endParaRPr b="0" i="0" sz="1800" u="none" cap="none" strike="noStrike">
              <a:solidFill>
                <a:srgbClr val="FF0000"/>
              </a:solidFill>
              <a:latin typeface="Arial"/>
              <a:ea typeface="Arial"/>
              <a:cs typeface="Arial"/>
              <a:sym typeface="Arial"/>
            </a:endParaRPr>
          </a:p>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•Puntadas por pulgada</a:t>
            </a:r>
            <a:endParaRPr b="0" i="0" sz="1800" u="none" cap="none" strike="noStrike">
              <a:solidFill>
                <a:srgbClr val="FF0000"/>
              </a:solidFill>
              <a:latin typeface="Arial"/>
              <a:ea typeface="Arial"/>
              <a:cs typeface="Arial"/>
              <a:sym typeface="Arial"/>
            </a:endParaRPr>
          </a:p>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•Balance de la puntada (tensión)</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FF0000"/>
              </a:buClr>
              <a:buSzPts val="1400"/>
              <a:buFont typeface="Arial"/>
              <a:buNone/>
            </a:pPr>
            <a:r>
              <a:rPr b="0" i="0" lang="es-MX" sz="1400" u="none" cap="none" strike="noStrike">
                <a:solidFill>
                  <a:srgbClr val="FF0000"/>
                </a:solidFill>
                <a:latin typeface="Arial"/>
                <a:ea typeface="Arial"/>
                <a:cs typeface="Arial"/>
                <a:sym typeface="Arial"/>
              </a:rPr>
              <a:t>•Calibre de aguja</a:t>
            </a:r>
            <a:endParaRPr b="0" i="0" sz="1800" u="none" cap="none" strike="noStrike">
              <a:solidFill>
                <a:srgbClr val="FF0000"/>
              </a:solidFill>
              <a:latin typeface="Arial"/>
              <a:ea typeface="Arial"/>
              <a:cs typeface="Arial"/>
              <a:sym typeface="Arial"/>
            </a:endParaRPr>
          </a:p>
        </p:txBody>
      </p:sp>
      <p:sp>
        <p:nvSpPr>
          <p:cNvPr id="261" name="Google Shape;261;p15"/>
          <p:cNvSpPr txBox="1"/>
          <p:nvPr/>
        </p:nvSpPr>
        <p:spPr>
          <a:xfrm>
            <a:off x="151975" y="3705629"/>
            <a:ext cx="7748337"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hilo usado en prendas de vestir y la calidad de este afectan totalmente su apariencia. Este debe ser suficientemente durable para resistir durante la costura, la abrasión y calor de aguja que ocurren al coser, la terminación de la prenda, y/o el estiramiento y recuperación durante el uso de este.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desempeño del hilo en prendas se puede evaluar, entre otras:</a:t>
            </a:r>
            <a:endParaRPr b="0" i="0" sz="1400" u="none" cap="none" strike="noStrike">
              <a:solidFill>
                <a:srgbClr val="000000"/>
              </a:solidFill>
              <a:latin typeface="Arial"/>
              <a:ea typeface="Arial"/>
              <a:cs typeface="Arial"/>
              <a:sym typeface="Arial"/>
            </a:endParaRPr>
          </a:p>
        </p:txBody>
      </p:sp>
      <p:pic>
        <p:nvPicPr>
          <p:cNvPr id="262" name="Google Shape;262;p15"/>
          <p:cNvPicPr preferRelativeResize="0"/>
          <p:nvPr/>
        </p:nvPicPr>
        <p:blipFill rotWithShape="1">
          <a:blip r:embed="rId5">
            <a:alphaModFix/>
          </a:blip>
          <a:srcRect b="0" l="0" r="0" t="0"/>
          <a:stretch/>
        </p:blipFill>
        <p:spPr>
          <a:xfrm>
            <a:off x="4320035" y="4962680"/>
            <a:ext cx="2374213" cy="1742672"/>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16"/>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269" name="Google Shape;269;p1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Imágenes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Tecnología de hilos y costura, tercera edición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Versión Española: Coats Fabra Marqueting Industria, 2004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271" name="Google Shape;271;p16"/>
          <p:cNvPicPr preferRelativeResize="0"/>
          <p:nvPr/>
        </p:nvPicPr>
        <p:blipFill rotWithShape="1">
          <a:blip r:embed="rId3">
            <a:alphaModFix/>
          </a:blip>
          <a:srcRect b="0" l="0" r="0" t="0"/>
          <a:stretch/>
        </p:blipFill>
        <p:spPr>
          <a:xfrm>
            <a:off x="7687716" y="5633890"/>
            <a:ext cx="638725" cy="622555"/>
          </a:xfrm>
          <a:prstGeom prst="rect">
            <a:avLst/>
          </a:prstGeom>
          <a:noFill/>
          <a:ln>
            <a:noFill/>
          </a:ln>
        </p:spPr>
      </p:pic>
      <p:pic>
        <p:nvPicPr>
          <p:cNvPr id="272" name="Google Shape;272;p16"/>
          <p:cNvPicPr preferRelativeResize="0"/>
          <p:nvPr/>
        </p:nvPicPr>
        <p:blipFill rotWithShape="1">
          <a:blip r:embed="rId4">
            <a:alphaModFix/>
          </a:blip>
          <a:srcRect b="0" l="0" r="0" t="0"/>
          <a:stretch/>
        </p:blipFill>
        <p:spPr>
          <a:xfrm>
            <a:off x="59267" y="5803515"/>
            <a:ext cx="639381" cy="622555"/>
          </a:xfrm>
          <a:prstGeom prst="rect">
            <a:avLst/>
          </a:prstGeom>
          <a:noFill/>
          <a:ln>
            <a:noFill/>
          </a:ln>
        </p:spPr>
      </p:pic>
      <p:sp>
        <p:nvSpPr>
          <p:cNvPr id="273" name="Google Shape;273;p16"/>
          <p:cNvSpPr txBox="1"/>
          <p:nvPr/>
        </p:nvSpPr>
        <p:spPr>
          <a:xfrm>
            <a:off x="1160231" y="423951"/>
            <a:ext cx="5556839" cy="318998"/>
          </a:xfrm>
          <a:prstGeom prst="rect">
            <a:avLst/>
          </a:prstGeom>
          <a:solidFill>
            <a:srgbClr val="00FF99"/>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Clasificación basada en la estructura de construcción del hilo</a:t>
            </a:r>
            <a:endParaRPr b="1" i="0" sz="1800" u="none" cap="none" strike="noStrike">
              <a:solidFill>
                <a:srgbClr val="000000"/>
              </a:solidFill>
              <a:latin typeface="Arial"/>
              <a:ea typeface="Arial"/>
              <a:cs typeface="Arial"/>
              <a:sym typeface="Arial"/>
            </a:endParaRPr>
          </a:p>
        </p:txBody>
      </p:sp>
      <p:sp>
        <p:nvSpPr>
          <p:cNvPr id="274" name="Google Shape;274;p16"/>
          <p:cNvSpPr txBox="1"/>
          <p:nvPr/>
        </p:nvSpPr>
        <p:spPr>
          <a:xfrm>
            <a:off x="575108" y="1150940"/>
            <a:ext cx="4514319" cy="1331093"/>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hilo se hace utilizando fibras naturales o sintéticas. El poliéster es uno de los hilos más utilizados. Es más fuerte que los hilos de algodón de un tamaño comparable y está disponible en una amplia variedad de tamaños y colores.</a:t>
            </a:r>
            <a:endParaRPr b="0" i="0" sz="1800" u="none" cap="none" strike="noStrike">
              <a:solidFill>
                <a:schemeClr val="dk1"/>
              </a:solidFill>
              <a:latin typeface="Arial"/>
              <a:ea typeface="Arial"/>
              <a:cs typeface="Arial"/>
              <a:sym typeface="Arial"/>
            </a:endParaRPr>
          </a:p>
        </p:txBody>
      </p:sp>
      <p:pic>
        <p:nvPicPr>
          <p:cNvPr id="275" name="Google Shape;275;p16"/>
          <p:cNvPicPr preferRelativeResize="0"/>
          <p:nvPr/>
        </p:nvPicPr>
        <p:blipFill rotWithShape="1">
          <a:blip r:embed="rId5">
            <a:alphaModFix/>
          </a:blip>
          <a:srcRect b="0" l="0" r="0" t="0"/>
          <a:stretch/>
        </p:blipFill>
        <p:spPr>
          <a:xfrm>
            <a:off x="5108327" y="1368844"/>
            <a:ext cx="2444750" cy="817245"/>
          </a:xfrm>
          <a:prstGeom prst="rect">
            <a:avLst/>
          </a:prstGeom>
          <a:solidFill>
            <a:schemeClr val="lt1"/>
          </a:solidFill>
          <a:ln cap="flat" cmpd="sng" w="25400">
            <a:solidFill>
              <a:schemeClr val="accent2"/>
            </a:solidFill>
            <a:prstDash val="solid"/>
            <a:round/>
            <a:headEnd len="sm" w="sm" type="none"/>
            <a:tailEnd len="sm" w="sm" type="none"/>
          </a:ln>
        </p:spPr>
      </p:pic>
      <p:sp>
        <p:nvSpPr>
          <p:cNvPr id="276" name="Google Shape;276;p16"/>
          <p:cNvSpPr txBox="1"/>
          <p:nvPr/>
        </p:nvSpPr>
        <p:spPr>
          <a:xfrm>
            <a:off x="3403496" y="2473913"/>
            <a:ext cx="4240629" cy="3747629"/>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hilo con núcleo es una combinación de fibras cortas y filamentos. El hilo con núcleo más usado tiene una construcción de capa múltiple, con cada capa hecha de un centro de filamento de poliéster, con fibras de algodón o poliéster recubiertas alrededor del núcleo</a:t>
            </a:r>
            <a:r>
              <a:rPr b="0" i="0" lang="es-MX"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300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En esta estructura de hilo influye la fortaleza del filamento de poliéster y la facilidad de costura del recubrimiento de fibra de algodón o poliéster. El hilo con alma generalmente se usa en la costura a alta velocidad de muchos tipos de prenda, especialmente los que requieren alta fortaleza de costura.</a:t>
            </a:r>
            <a:endParaRPr b="0" i="0" sz="1800" u="none" cap="none" strike="noStrike">
              <a:solidFill>
                <a:schemeClr val="dk1"/>
              </a:solidFill>
              <a:latin typeface="Arial"/>
              <a:ea typeface="Arial"/>
              <a:cs typeface="Arial"/>
              <a:sym typeface="Arial"/>
            </a:endParaRPr>
          </a:p>
        </p:txBody>
      </p:sp>
      <p:pic>
        <p:nvPicPr>
          <p:cNvPr id="277" name="Google Shape;277;p16"/>
          <p:cNvPicPr preferRelativeResize="0"/>
          <p:nvPr/>
        </p:nvPicPr>
        <p:blipFill rotWithShape="1">
          <a:blip r:embed="rId6">
            <a:alphaModFix/>
          </a:blip>
          <a:srcRect b="0" l="0" r="0" t="0"/>
          <a:stretch/>
        </p:blipFill>
        <p:spPr>
          <a:xfrm>
            <a:off x="508531" y="3598054"/>
            <a:ext cx="2894965" cy="1001395"/>
          </a:xfrm>
          <a:prstGeom prst="rect">
            <a:avLst/>
          </a:prstGeom>
          <a:solidFill>
            <a:schemeClr val="lt1"/>
          </a:solidFill>
          <a:ln cap="flat" cmpd="sng" w="25400">
            <a:solidFill>
              <a:schemeClr val="accent1"/>
            </a:solidFill>
            <a:prstDash val="solid"/>
            <a:round/>
            <a:headEnd len="sm" w="sm" type="none"/>
            <a:tailEnd len="sm" w="sm" type="none"/>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7"/>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3" name="Google Shape;283;p17"/>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284" name="Google Shape;284;p17"/>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Tecnología de hilos y costura, tercera edición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Versión Española: Coats Fabra Marqueting Industria, 2004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286" name="Google Shape;286;p17"/>
          <p:cNvPicPr preferRelativeResize="0"/>
          <p:nvPr/>
        </p:nvPicPr>
        <p:blipFill rotWithShape="1">
          <a:blip r:embed="rId3">
            <a:alphaModFix/>
          </a:blip>
          <a:srcRect b="0" l="0" r="0" t="0"/>
          <a:stretch/>
        </p:blipFill>
        <p:spPr>
          <a:xfrm>
            <a:off x="7595725" y="6235443"/>
            <a:ext cx="638725" cy="622555"/>
          </a:xfrm>
          <a:prstGeom prst="rect">
            <a:avLst/>
          </a:prstGeom>
          <a:noFill/>
          <a:ln>
            <a:noFill/>
          </a:ln>
        </p:spPr>
      </p:pic>
      <p:pic>
        <p:nvPicPr>
          <p:cNvPr id="287" name="Google Shape;287;p17"/>
          <p:cNvPicPr preferRelativeResize="0"/>
          <p:nvPr/>
        </p:nvPicPr>
        <p:blipFill rotWithShape="1">
          <a:blip r:embed="rId4">
            <a:alphaModFix/>
          </a:blip>
          <a:srcRect b="0" l="0" r="0" t="0"/>
          <a:stretch/>
        </p:blipFill>
        <p:spPr>
          <a:xfrm>
            <a:off x="35205" y="6235442"/>
            <a:ext cx="639381" cy="622555"/>
          </a:xfrm>
          <a:prstGeom prst="rect">
            <a:avLst/>
          </a:prstGeom>
          <a:noFill/>
          <a:ln>
            <a:noFill/>
          </a:ln>
        </p:spPr>
      </p:pic>
      <p:sp>
        <p:nvSpPr>
          <p:cNvPr id="288" name="Google Shape;288;p17"/>
          <p:cNvSpPr txBox="1"/>
          <p:nvPr/>
        </p:nvSpPr>
        <p:spPr>
          <a:xfrm>
            <a:off x="788256" y="742949"/>
            <a:ext cx="6896595" cy="566758"/>
          </a:xfrm>
          <a:prstGeom prst="rect">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Los hilos de filamento son más fuertes que los hilos de fibra corta de la misma fibra y tamaño. Se usan comúnmente tres tipos de hilos de filamento:</a:t>
            </a:r>
            <a:endParaRPr b="0" i="0" sz="1800" u="none" cap="none" strike="noStrike">
              <a:solidFill>
                <a:schemeClr val="dk1"/>
              </a:solidFill>
              <a:latin typeface="Arial"/>
              <a:ea typeface="Arial"/>
              <a:cs typeface="Arial"/>
              <a:sym typeface="Arial"/>
            </a:endParaRPr>
          </a:p>
        </p:txBody>
      </p:sp>
      <p:sp>
        <p:nvSpPr>
          <p:cNvPr id="289" name="Google Shape;289;p17"/>
          <p:cNvSpPr txBox="1"/>
          <p:nvPr/>
        </p:nvSpPr>
        <p:spPr>
          <a:xfrm>
            <a:off x="788256" y="1364284"/>
            <a:ext cx="4367404" cy="1826614"/>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hilo monofilamento se hace de una sola fibra continua de un grosor especificado. Aunque el monofilamento es fuerte, uniforme y poco costoso de hacer, carece de flexibilidad y tiene una sensación tiesa y áspera. Como resultado, su uso normalmente se restringe a bastillas, cortinas y muebles tapizados.</a:t>
            </a:r>
            <a:endParaRPr b="0" i="0" sz="1800" u="none" cap="none" strike="noStrike">
              <a:solidFill>
                <a:schemeClr val="dk1"/>
              </a:solidFill>
              <a:latin typeface="Arial"/>
              <a:ea typeface="Arial"/>
              <a:cs typeface="Arial"/>
              <a:sym typeface="Arial"/>
            </a:endParaRPr>
          </a:p>
        </p:txBody>
      </p:sp>
      <p:sp>
        <p:nvSpPr>
          <p:cNvPr id="290" name="Google Shape;290;p17"/>
          <p:cNvSpPr txBox="1"/>
          <p:nvPr/>
        </p:nvSpPr>
        <p:spPr>
          <a:xfrm>
            <a:off x="3015574" y="3224420"/>
            <a:ext cx="4669277" cy="157885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hilo multifilamento suave se elabora comúnmente de nailon o poliéster y se usa donde el requisito primordial de la costura es la fortaleza. Consta de dos o más filamentos continuos, torcidos juntos. Se usa comúnmente para coser zapatos, prendas de cuero y productos industriales.</a:t>
            </a:r>
            <a:endParaRPr b="0" i="0" sz="1800" u="none" cap="none" strike="noStrike">
              <a:solidFill>
                <a:schemeClr val="dk1"/>
              </a:solidFill>
              <a:latin typeface="Arial"/>
              <a:ea typeface="Arial"/>
              <a:cs typeface="Arial"/>
              <a:sym typeface="Arial"/>
            </a:endParaRPr>
          </a:p>
        </p:txBody>
      </p:sp>
      <p:sp>
        <p:nvSpPr>
          <p:cNvPr id="291" name="Google Shape;291;p17"/>
          <p:cNvSpPr txBox="1"/>
          <p:nvPr/>
        </p:nvSpPr>
        <p:spPr>
          <a:xfrm>
            <a:off x="788256" y="4869904"/>
            <a:ext cx="4367404" cy="157885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hilo de filamento texturizado se hace usualmente de poliéster y se usa primordialmente como el hilo de lanzadera para puntadas de cobertura. Los filamentos texturizados le dan más cobertura y extensibilidad a la fibra, pero hacen que el hilo esté más sujeto a enredarse.</a:t>
            </a:r>
            <a:endParaRPr b="0" i="0" sz="1800" u="none" cap="none" strike="noStrike">
              <a:solidFill>
                <a:schemeClr val="dk1"/>
              </a:solidFill>
              <a:latin typeface="Arial"/>
              <a:ea typeface="Arial"/>
              <a:cs typeface="Arial"/>
              <a:sym typeface="Arial"/>
            </a:endParaRPr>
          </a:p>
        </p:txBody>
      </p:sp>
      <p:pic>
        <p:nvPicPr>
          <p:cNvPr id="292" name="Google Shape;292;p17"/>
          <p:cNvPicPr preferRelativeResize="0"/>
          <p:nvPr/>
        </p:nvPicPr>
        <p:blipFill rotWithShape="1">
          <a:blip r:embed="rId5">
            <a:alphaModFix/>
          </a:blip>
          <a:srcRect b="0" l="0" r="0" t="0"/>
          <a:stretch/>
        </p:blipFill>
        <p:spPr>
          <a:xfrm>
            <a:off x="5212961" y="2020805"/>
            <a:ext cx="2813050" cy="620395"/>
          </a:xfrm>
          <a:prstGeom prst="rect">
            <a:avLst/>
          </a:prstGeom>
          <a:solidFill>
            <a:schemeClr val="lt1"/>
          </a:solidFill>
          <a:ln cap="flat" cmpd="sng" w="25400">
            <a:solidFill>
              <a:schemeClr val="accent4"/>
            </a:solidFill>
            <a:prstDash val="solid"/>
            <a:round/>
            <a:headEnd len="sm" w="sm" type="none"/>
            <a:tailEnd len="sm" w="sm" type="none"/>
          </a:ln>
        </p:spPr>
      </p:pic>
      <p:pic>
        <p:nvPicPr>
          <p:cNvPr id="293" name="Google Shape;293;p17"/>
          <p:cNvPicPr preferRelativeResize="0"/>
          <p:nvPr/>
        </p:nvPicPr>
        <p:blipFill rotWithShape="1">
          <a:blip r:embed="rId6">
            <a:alphaModFix/>
          </a:blip>
          <a:srcRect b="0" l="0" r="0" t="0"/>
          <a:stretch/>
        </p:blipFill>
        <p:spPr>
          <a:xfrm>
            <a:off x="173314" y="3599636"/>
            <a:ext cx="2842260" cy="1061085"/>
          </a:xfrm>
          <a:prstGeom prst="rect">
            <a:avLst/>
          </a:prstGeom>
          <a:solidFill>
            <a:schemeClr val="lt1"/>
          </a:solidFill>
          <a:ln cap="flat" cmpd="sng" w="25400">
            <a:solidFill>
              <a:schemeClr val="accent4"/>
            </a:solidFill>
            <a:prstDash val="solid"/>
            <a:round/>
            <a:headEnd len="sm" w="sm" type="none"/>
            <a:tailEnd len="sm" w="sm" type="none"/>
          </a:ln>
        </p:spPr>
      </p:pic>
      <p:pic>
        <p:nvPicPr>
          <p:cNvPr id="294" name="Google Shape;294;p17"/>
          <p:cNvPicPr preferRelativeResize="0"/>
          <p:nvPr/>
        </p:nvPicPr>
        <p:blipFill rotWithShape="1">
          <a:blip r:embed="rId7">
            <a:alphaModFix/>
          </a:blip>
          <a:srcRect b="0" l="0" r="0" t="0"/>
          <a:stretch/>
        </p:blipFill>
        <p:spPr>
          <a:xfrm>
            <a:off x="5212961" y="5070852"/>
            <a:ext cx="2846070" cy="1043940"/>
          </a:xfrm>
          <a:prstGeom prst="rect">
            <a:avLst/>
          </a:prstGeom>
          <a:noFill/>
          <a:ln>
            <a:noFill/>
          </a:ln>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0" name="Google Shape;300;p18"/>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301" name="Google Shape;301;p18"/>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02" name="Google Shape;302;p18"/>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Tejiendo telas en una fábrica textil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rPr b="0" i="0" lang="es-MX" sz="1200" u="none" cap="none" strike="noStrike">
                <a:solidFill>
                  <a:srgbClr val="000000"/>
                </a:solidFill>
                <a:latin typeface="Arial"/>
                <a:ea typeface="Arial"/>
                <a:cs typeface="Arial"/>
                <a:sym typeface="Arial"/>
              </a:rPr>
              <a:t>Fuente:</a:t>
            </a:r>
            <a:r>
              <a:rPr b="0" i="0" lang="es-MX" sz="1200" u="none" cap="none" strike="noStrike">
                <a:solidFill>
                  <a:schemeClr val="dk1"/>
                </a:solidFill>
                <a:latin typeface="Arial"/>
                <a:ea typeface="Arial"/>
                <a:cs typeface="Arial"/>
                <a:sym typeface="Arial"/>
              </a:rPr>
              <a:t> https://www.shutterstock.com/es/image-photo/industrial-fabric-production-line-weaving-looms-1357403708</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303" name="Google Shape;303;p18"/>
          <p:cNvPicPr preferRelativeResize="0"/>
          <p:nvPr/>
        </p:nvPicPr>
        <p:blipFill rotWithShape="1">
          <a:blip r:embed="rId3">
            <a:alphaModFix/>
          </a:blip>
          <a:srcRect b="0" l="0" r="0" t="0"/>
          <a:stretch/>
        </p:blipFill>
        <p:spPr>
          <a:xfrm>
            <a:off x="7473799" y="5803515"/>
            <a:ext cx="638725" cy="622555"/>
          </a:xfrm>
          <a:prstGeom prst="rect">
            <a:avLst/>
          </a:prstGeom>
          <a:noFill/>
          <a:ln>
            <a:noFill/>
          </a:ln>
        </p:spPr>
      </p:pic>
      <p:pic>
        <p:nvPicPr>
          <p:cNvPr id="304" name="Google Shape;304;p18"/>
          <p:cNvPicPr preferRelativeResize="0"/>
          <p:nvPr/>
        </p:nvPicPr>
        <p:blipFill rotWithShape="1">
          <a:blip r:embed="rId4">
            <a:alphaModFix/>
          </a:blip>
          <a:srcRect b="0" l="0" r="0" t="0"/>
          <a:stretch/>
        </p:blipFill>
        <p:spPr>
          <a:xfrm>
            <a:off x="59267" y="5803515"/>
            <a:ext cx="639381" cy="622555"/>
          </a:xfrm>
          <a:prstGeom prst="rect">
            <a:avLst/>
          </a:prstGeom>
          <a:noFill/>
          <a:ln>
            <a:noFill/>
          </a:ln>
        </p:spPr>
      </p:pic>
      <p:sp>
        <p:nvSpPr>
          <p:cNvPr id="305" name="Google Shape;305;p18"/>
          <p:cNvSpPr txBox="1"/>
          <p:nvPr/>
        </p:nvSpPr>
        <p:spPr>
          <a:xfrm>
            <a:off x="1300190" y="582571"/>
            <a:ext cx="5556839" cy="340053"/>
          </a:xfrm>
          <a:prstGeom prst="rect">
            <a:avLst/>
          </a:prstGeom>
          <a:solidFill>
            <a:srgbClr val="00FF99"/>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F0000"/>
              </a:buClr>
              <a:buSzPts val="1400"/>
              <a:buFont typeface="Arial"/>
              <a:buNone/>
            </a:pPr>
            <a:r>
              <a:rPr b="1" i="0" lang="es-MX" sz="1400" u="none" cap="none" strike="noStrike">
                <a:solidFill>
                  <a:schemeClr val="dk1"/>
                </a:solidFill>
                <a:latin typeface="Arial"/>
                <a:ea typeface="Arial"/>
                <a:cs typeface="Arial"/>
                <a:sym typeface="Arial"/>
              </a:rPr>
              <a:t>Introducción a materiales de los hilos</a:t>
            </a:r>
            <a:endParaRPr b="1" i="0" sz="1800" u="none" cap="none" strike="noStrike">
              <a:solidFill>
                <a:schemeClr val="dk1"/>
              </a:solidFill>
              <a:latin typeface="Arial"/>
              <a:ea typeface="Arial"/>
              <a:cs typeface="Arial"/>
              <a:sym typeface="Arial"/>
            </a:endParaRPr>
          </a:p>
        </p:txBody>
      </p:sp>
      <p:sp>
        <p:nvSpPr>
          <p:cNvPr id="306" name="Google Shape;306;p18"/>
          <p:cNvSpPr txBox="1"/>
          <p:nvPr/>
        </p:nvSpPr>
        <p:spPr>
          <a:xfrm>
            <a:off x="698648" y="1873523"/>
            <a:ext cx="6960600" cy="34941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B050"/>
              </a:buClr>
              <a:buSzPts val="1400"/>
              <a:buFont typeface="Arial"/>
              <a:buNone/>
            </a:pPr>
            <a:r>
              <a:rPr b="1" i="0" lang="es-MX" sz="1400" u="none" cap="none" strike="noStrike">
                <a:solidFill>
                  <a:srgbClr val="00B050"/>
                </a:solidFill>
                <a:latin typeface="Arial"/>
                <a:ea typeface="Arial"/>
                <a:cs typeface="Arial"/>
                <a:sym typeface="Arial"/>
              </a:rPr>
              <a:t>Algodón</a:t>
            </a:r>
            <a:r>
              <a:rPr b="0" i="0" lang="es-MX" sz="1400" u="none" cap="none" strike="noStrike">
                <a:solidFill>
                  <a:srgbClr val="000000"/>
                </a:solidFill>
                <a:latin typeface="Arial"/>
                <a:ea typeface="Arial"/>
                <a:cs typeface="Arial"/>
                <a:sym typeface="Arial"/>
              </a:rPr>
              <a:t>: es la parte del hilo que va a estar en contacto con la piel e impide que se produzcan irritaciones o incomodidades, ya que sus características son suavidad, absorción y frescura.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B050"/>
              </a:buClr>
              <a:buSzPts val="1400"/>
              <a:buFont typeface="Arial"/>
              <a:buNone/>
            </a:pPr>
            <a:r>
              <a:rPr b="1" i="0" lang="es-MX" sz="1400" u="none" cap="none" strike="noStrike">
                <a:solidFill>
                  <a:srgbClr val="00B050"/>
                </a:solidFill>
                <a:latin typeface="Arial"/>
                <a:ea typeface="Arial"/>
                <a:cs typeface="Arial"/>
                <a:sym typeface="Arial"/>
              </a:rPr>
              <a:t>Poliéster</a:t>
            </a:r>
            <a:r>
              <a:rPr b="0" i="0" lang="es-MX" sz="1400" u="none" cap="none" strike="noStrike">
                <a:solidFill>
                  <a:srgbClr val="000000"/>
                </a:solidFill>
                <a:latin typeface="Arial"/>
                <a:ea typeface="Arial"/>
                <a:cs typeface="Arial"/>
                <a:sym typeface="Arial"/>
              </a:rPr>
              <a:t>: la fibra que va por el centro o es el núcleo del hilo; aporta elasticidad, es decir, la capacidad de aumentar considerablemente su dimensión sin romperse.</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B050"/>
              </a:buClr>
              <a:buSzPts val="1400"/>
              <a:buFont typeface="Arial"/>
              <a:buNone/>
            </a:pPr>
            <a:r>
              <a:rPr b="1" i="0" lang="es-MX" sz="1400" u="none" cap="none" strike="noStrike">
                <a:solidFill>
                  <a:srgbClr val="00B050"/>
                </a:solidFill>
                <a:latin typeface="Arial"/>
                <a:ea typeface="Arial"/>
                <a:cs typeface="Arial"/>
                <a:sym typeface="Arial"/>
              </a:rPr>
              <a:t>Mercerizado</a:t>
            </a:r>
            <a:r>
              <a:rPr b="0" i="0" lang="es-MX" sz="1400" u="none" cap="none" strike="noStrike">
                <a:solidFill>
                  <a:srgbClr val="000000"/>
                </a:solidFill>
                <a:latin typeface="Arial"/>
                <a:ea typeface="Arial"/>
                <a:cs typeface="Arial"/>
                <a:sym typeface="Arial"/>
              </a:rPr>
              <a:t>: es un acabado que le dan al hilo consistente en bañarlo en una solución de soda cáustica, con la intención de dotarlo de brillo, suavidad y resistencia.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B050"/>
              </a:buClr>
              <a:buSzPts val="1400"/>
              <a:buFont typeface="Arial"/>
              <a:buNone/>
            </a:pPr>
            <a:r>
              <a:rPr b="1" i="0" lang="es-MX" sz="1400" u="none" cap="none" strike="noStrike">
                <a:solidFill>
                  <a:srgbClr val="00B050"/>
                </a:solidFill>
                <a:latin typeface="Arial"/>
                <a:ea typeface="Arial"/>
                <a:cs typeface="Arial"/>
                <a:sym typeface="Arial"/>
              </a:rPr>
              <a:t>Lubricado</a:t>
            </a:r>
            <a:r>
              <a:rPr b="0" i="0" lang="es-MX" sz="1400" u="none" cap="none" strike="noStrike">
                <a:solidFill>
                  <a:srgbClr val="000000"/>
                </a:solidFill>
                <a:latin typeface="Arial"/>
                <a:ea typeface="Arial"/>
                <a:cs typeface="Arial"/>
                <a:sym typeface="Arial"/>
              </a:rPr>
              <a:t>: es un acabado final que le deben dar al hilo para evitar su rotura al estar en contacto con la aguja</a:t>
            </a:r>
            <a:endParaRPr b="0" i="0" sz="1800" u="none" cap="none" strike="noStrike">
              <a:solidFill>
                <a:srgbClr val="000000"/>
              </a:solidFill>
              <a:latin typeface="Arial"/>
              <a:ea typeface="Arial"/>
              <a:cs typeface="Arial"/>
              <a:sym typeface="Arial"/>
            </a:endParaRPr>
          </a:p>
        </p:txBody>
      </p:sp>
      <p:sp>
        <p:nvSpPr>
          <p:cNvPr id="307" name="Google Shape;307;p18"/>
          <p:cNvSpPr txBox="1"/>
          <p:nvPr/>
        </p:nvSpPr>
        <p:spPr>
          <a:xfrm>
            <a:off x="698648" y="1275280"/>
            <a:ext cx="61087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Algunos materiales con los que están construidos los hilos son los siguientes:</a:t>
            </a:r>
            <a:endParaRPr b="0" i="0" sz="1400" u="none" cap="none" strike="noStrike">
              <a:solidFill>
                <a:srgbClr val="000000"/>
              </a:solidFill>
              <a:latin typeface="Arial"/>
              <a:ea typeface="Arial"/>
              <a:cs typeface="Arial"/>
              <a:sym typeface="Arial"/>
            </a:endParaRPr>
          </a:p>
        </p:txBody>
      </p:sp>
      <p:pic>
        <p:nvPicPr>
          <p:cNvPr id="308" name="Google Shape;308;p18"/>
          <p:cNvPicPr preferRelativeResize="0"/>
          <p:nvPr/>
        </p:nvPicPr>
        <p:blipFill rotWithShape="1">
          <a:blip r:embed="rId5">
            <a:alphaModFix/>
          </a:blip>
          <a:srcRect b="0" l="0" r="0" t="0"/>
          <a:stretch/>
        </p:blipFill>
        <p:spPr>
          <a:xfrm>
            <a:off x="3614869" y="4988114"/>
            <a:ext cx="2481131" cy="1732656"/>
          </a:xfrm>
          <a:prstGeom prst="rect">
            <a:avLst/>
          </a:prstGeom>
          <a:noFill/>
          <a:ln>
            <a:noFill/>
          </a:ln>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4" name="Google Shape;314;p19"/>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atrás y botón de cierre para que dar en el slide 2.</a:t>
            </a:r>
            <a:endParaRPr b="0" i="0" sz="1400" u="none" cap="none" strike="noStrike">
              <a:solidFill>
                <a:schemeClr val="dk1"/>
              </a:solidFill>
              <a:latin typeface="Arial"/>
              <a:ea typeface="Arial"/>
              <a:cs typeface="Arial"/>
              <a:sym typeface="Arial"/>
            </a:endParaRPr>
          </a:p>
        </p:txBody>
      </p:sp>
      <p:sp>
        <p:nvSpPr>
          <p:cNvPr id="315" name="Google Shape;315;p1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16" name="Google Shape;316;p19"/>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317" name="Google Shape;317;p19"/>
          <p:cNvPicPr preferRelativeResize="0"/>
          <p:nvPr/>
        </p:nvPicPr>
        <p:blipFill rotWithShape="1">
          <a:blip r:embed="rId3">
            <a:alphaModFix/>
          </a:blip>
          <a:srcRect b="0" l="0" r="0" t="0"/>
          <a:stretch/>
        </p:blipFill>
        <p:spPr>
          <a:xfrm>
            <a:off x="59267" y="5803515"/>
            <a:ext cx="639381" cy="622555"/>
          </a:xfrm>
          <a:prstGeom prst="rect">
            <a:avLst/>
          </a:prstGeom>
          <a:noFill/>
          <a:ln>
            <a:noFill/>
          </a:ln>
        </p:spPr>
      </p:pic>
      <p:sp>
        <p:nvSpPr>
          <p:cNvPr id="318" name="Google Shape;318;p19"/>
          <p:cNvSpPr txBox="1"/>
          <p:nvPr/>
        </p:nvSpPr>
        <p:spPr>
          <a:xfrm>
            <a:off x="1119987" y="371474"/>
            <a:ext cx="6108970" cy="400110"/>
          </a:xfrm>
          <a:prstGeom prst="rect">
            <a:avLst/>
          </a:prstGeom>
          <a:solidFill>
            <a:srgbClr val="00FF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000"/>
              <a:buFont typeface="Arial"/>
              <a:buNone/>
            </a:pPr>
            <a:r>
              <a:rPr b="1" i="0" lang="es-MX" sz="2000" u="none" cap="none" strike="noStrike">
                <a:solidFill>
                  <a:schemeClr val="dk1"/>
                </a:solidFill>
                <a:latin typeface="Arial"/>
                <a:ea typeface="Arial"/>
                <a:cs typeface="Arial"/>
                <a:sym typeface="Arial"/>
              </a:rPr>
              <a:t>Peso o tamaño de hilo y aplicaciones </a:t>
            </a:r>
            <a:endParaRPr b="1" i="0" sz="2000" u="none" cap="none" strike="noStrike">
              <a:solidFill>
                <a:schemeClr val="dk1"/>
              </a:solidFill>
              <a:latin typeface="Arial"/>
              <a:ea typeface="Arial"/>
              <a:cs typeface="Arial"/>
              <a:sym typeface="Arial"/>
            </a:endParaRPr>
          </a:p>
        </p:txBody>
      </p:sp>
      <p:graphicFrame>
        <p:nvGraphicFramePr>
          <p:cNvPr id="319" name="Google Shape;319;p19"/>
          <p:cNvGraphicFramePr/>
          <p:nvPr/>
        </p:nvGraphicFramePr>
        <p:xfrm>
          <a:off x="1353338" y="2162066"/>
          <a:ext cx="3000000" cy="3000000"/>
        </p:xfrm>
        <a:graphic>
          <a:graphicData uri="http://schemas.openxmlformats.org/drawingml/2006/table">
            <a:tbl>
              <a:tblPr bandRow="1" firstCol="1" firstRow="1">
                <a:noFill/>
                <a:tableStyleId>{A3B46085-D5D6-4150-8D71-3ED9F40093AA}</a:tableStyleId>
              </a:tblPr>
              <a:tblGrid>
                <a:gridCol w="1954800"/>
                <a:gridCol w="1805375"/>
                <a:gridCol w="1778200"/>
              </a:tblGrid>
              <a:tr h="183375">
                <a:tc>
                  <a:txBody>
                    <a:bodyPr/>
                    <a:lstStyle/>
                    <a:p>
                      <a:pPr indent="0" lvl="0" marL="0" marR="0" rtl="0" algn="ctr">
                        <a:lnSpc>
                          <a:spcPct val="115000"/>
                        </a:lnSpc>
                        <a:spcBef>
                          <a:spcPts val="0"/>
                        </a:spcBef>
                        <a:spcAft>
                          <a:spcPts val="0"/>
                        </a:spcAft>
                        <a:buClr>
                          <a:srgbClr val="000000"/>
                        </a:buClr>
                        <a:buSzPts val="1000"/>
                        <a:buFont typeface="Arial"/>
                        <a:buNone/>
                      </a:pPr>
                      <a:r>
                        <a:rPr b="1" lang="es-MX" sz="1400" u="none" cap="none" strike="noStrike"/>
                        <a:t>Tejido</a:t>
                      </a:r>
                      <a:endParaRPr b="1" sz="1400" u="none" cap="none" strike="noStrike">
                        <a:latin typeface="Arial"/>
                        <a:ea typeface="Arial"/>
                        <a:cs typeface="Arial"/>
                        <a:sym typeface="Arial"/>
                      </a:endParaRPr>
                    </a:p>
                  </a:txBody>
                  <a:tcPr marT="0" marB="0" marR="68575" marL="68575">
                    <a:solidFill>
                      <a:srgbClr val="CC99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MX" sz="1400" u="none" cap="none" strike="noStrike"/>
                        <a:t>TEX</a:t>
                      </a:r>
                      <a:endParaRPr b="1" sz="1400" u="none" cap="none" strike="noStrike">
                        <a:latin typeface="Arial"/>
                        <a:ea typeface="Arial"/>
                        <a:cs typeface="Arial"/>
                        <a:sym typeface="Arial"/>
                      </a:endParaRPr>
                    </a:p>
                  </a:txBody>
                  <a:tcPr marT="0" marB="0" marR="68575" marL="68575">
                    <a:solidFill>
                      <a:srgbClr val="CC99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MX" sz="1400" u="none" cap="none" strike="noStrike"/>
                        <a:t>Prenda</a:t>
                      </a:r>
                      <a:endParaRPr b="1" sz="1400" u="none" cap="none" strike="noStrike">
                        <a:latin typeface="Arial"/>
                        <a:ea typeface="Arial"/>
                        <a:cs typeface="Arial"/>
                        <a:sym typeface="Arial"/>
                      </a:endParaRPr>
                    </a:p>
                  </a:txBody>
                  <a:tcPr marT="0" marB="0" marR="68575" marL="68575">
                    <a:solidFill>
                      <a:srgbClr val="CC99FF"/>
                    </a:solidFill>
                  </a:tcPr>
                </a:tc>
              </a:tr>
              <a:tr h="383800">
                <a:tc>
                  <a:txBody>
                    <a:bodyPr/>
                    <a:lstStyle/>
                    <a:p>
                      <a:pPr indent="0" lvl="0" marL="0" marR="0" rtl="0" algn="l">
                        <a:lnSpc>
                          <a:spcPct val="115000"/>
                        </a:lnSpc>
                        <a:spcBef>
                          <a:spcPts val="0"/>
                        </a:spcBef>
                        <a:spcAft>
                          <a:spcPts val="0"/>
                        </a:spcAft>
                        <a:buClr>
                          <a:srgbClr val="000000"/>
                        </a:buClr>
                        <a:buSzPts val="1000"/>
                        <a:buFont typeface="Arial"/>
                        <a:buNone/>
                      </a:pPr>
                      <a:r>
                        <a:rPr lang="es-MX" sz="1400" u="none" cap="none" strike="noStrike"/>
                        <a:t>Liviano</a:t>
                      </a:r>
                      <a:endParaRPr sz="14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Clr>
                          <a:srgbClr val="000000"/>
                        </a:buClr>
                        <a:buSzPts val="1000"/>
                        <a:buFont typeface="Arial"/>
                        <a:buNone/>
                      </a:pPr>
                      <a:r>
                        <a:rPr lang="es-MX" sz="1200" u="none" cap="none" strike="noStrike"/>
                        <a:t>24, 25, 27</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Clr>
                          <a:srgbClr val="000000"/>
                        </a:buClr>
                        <a:buSzPts val="1000"/>
                        <a:buFont typeface="Arial"/>
                        <a:buNone/>
                      </a:pPr>
                      <a:r>
                        <a:rPr lang="es-MX" sz="1200" u="none" cap="none" strike="noStrike"/>
                        <a:t>Blusas, ropa interior.</a:t>
                      </a:r>
                      <a:endParaRPr sz="1200" u="none" cap="none" strike="noStrike">
                        <a:latin typeface="Arial"/>
                        <a:ea typeface="Arial"/>
                        <a:cs typeface="Arial"/>
                        <a:sym typeface="Arial"/>
                      </a:endParaRPr>
                    </a:p>
                  </a:txBody>
                  <a:tcPr marT="0" marB="0" marR="68575" marL="68575"/>
                </a:tc>
              </a:tr>
              <a:tr h="383800">
                <a:tc>
                  <a:txBody>
                    <a:bodyPr/>
                    <a:lstStyle/>
                    <a:p>
                      <a:pPr indent="0" lvl="0" marL="0" marR="0" rtl="0" algn="l">
                        <a:lnSpc>
                          <a:spcPct val="115000"/>
                        </a:lnSpc>
                        <a:spcBef>
                          <a:spcPts val="0"/>
                        </a:spcBef>
                        <a:spcAft>
                          <a:spcPts val="0"/>
                        </a:spcAft>
                        <a:buClr>
                          <a:srgbClr val="000000"/>
                        </a:buClr>
                        <a:buSzPts val="1000"/>
                        <a:buFont typeface="Arial"/>
                        <a:buNone/>
                      </a:pPr>
                      <a:r>
                        <a:rPr lang="es-MX" sz="1400" u="none" cap="none" strike="noStrike"/>
                        <a:t>Semipesado </a:t>
                      </a:r>
                      <a:endParaRPr sz="14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Clr>
                          <a:srgbClr val="000000"/>
                        </a:buClr>
                        <a:buSzPts val="1000"/>
                        <a:buFont typeface="Arial"/>
                        <a:buNone/>
                      </a:pPr>
                      <a:r>
                        <a:rPr lang="es-MX" sz="1200" u="none" cap="none" strike="noStrike"/>
                        <a:t>30, 35, 40</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Clr>
                          <a:srgbClr val="000000"/>
                        </a:buClr>
                        <a:buSzPts val="1000"/>
                        <a:buFont typeface="Arial"/>
                        <a:buNone/>
                      </a:pPr>
                      <a:r>
                        <a:rPr lang="es-MX" sz="1200" u="none" cap="none" strike="noStrike"/>
                        <a:t>Pantalones, overol </a:t>
                      </a:r>
                      <a:r>
                        <a:rPr i="1" lang="es-MX" sz="1200" u="none" cap="none" strike="noStrike"/>
                        <a:t>drill</a:t>
                      </a:r>
                      <a:r>
                        <a:rPr lang="es-MX" sz="1200" u="none" cap="none" strike="noStrike"/>
                        <a:t>.</a:t>
                      </a:r>
                      <a:endParaRPr sz="1200" u="none" cap="none" strike="noStrike">
                        <a:latin typeface="Arial"/>
                        <a:ea typeface="Arial"/>
                        <a:cs typeface="Arial"/>
                        <a:sym typeface="Arial"/>
                      </a:endParaRPr>
                    </a:p>
                  </a:txBody>
                  <a:tcPr marT="0" marB="0" marR="68575" marL="68575"/>
                </a:tc>
              </a:tr>
              <a:tr h="383800">
                <a:tc>
                  <a:txBody>
                    <a:bodyPr/>
                    <a:lstStyle/>
                    <a:p>
                      <a:pPr indent="0" lvl="0" marL="0" marR="0" rtl="0" algn="l">
                        <a:lnSpc>
                          <a:spcPct val="115000"/>
                        </a:lnSpc>
                        <a:spcBef>
                          <a:spcPts val="0"/>
                        </a:spcBef>
                        <a:spcAft>
                          <a:spcPts val="0"/>
                        </a:spcAft>
                        <a:buClr>
                          <a:srgbClr val="000000"/>
                        </a:buClr>
                        <a:buSzPts val="1000"/>
                        <a:buFont typeface="Arial"/>
                        <a:buNone/>
                      </a:pPr>
                      <a:r>
                        <a:rPr lang="es-MX" sz="1400" u="none" cap="none" strike="noStrike"/>
                        <a:t>Pesado</a:t>
                      </a:r>
                      <a:endParaRPr sz="14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Clr>
                          <a:srgbClr val="000000"/>
                        </a:buClr>
                        <a:buSzPts val="1000"/>
                        <a:buFont typeface="Arial"/>
                        <a:buNone/>
                      </a:pPr>
                      <a:r>
                        <a:rPr lang="es-MX" sz="1200" u="none" cap="none" strike="noStrike"/>
                        <a:t>60, 70,……120</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Clr>
                          <a:srgbClr val="000000"/>
                        </a:buClr>
                        <a:buSzPts val="1000"/>
                        <a:buFont typeface="Arial"/>
                        <a:buNone/>
                      </a:pPr>
                      <a:r>
                        <a:rPr i="1" lang="es-MX" sz="1200" u="none" cap="none" strike="noStrike"/>
                        <a:t>Jeans</a:t>
                      </a:r>
                      <a:r>
                        <a:rPr lang="es-MX" sz="1200" u="none" cap="none" strike="noStrike"/>
                        <a:t>, chaquetas.</a:t>
                      </a:r>
                      <a:endParaRPr sz="1200" u="none" cap="none" strike="noStrike">
                        <a:latin typeface="Arial"/>
                        <a:ea typeface="Arial"/>
                        <a:cs typeface="Arial"/>
                        <a:sym typeface="Arial"/>
                      </a:endParaRPr>
                    </a:p>
                  </a:txBody>
                  <a:tcPr marT="0" marB="0" marR="68575" marL="68575"/>
                </a:tc>
              </a:tr>
            </a:tbl>
          </a:graphicData>
        </a:graphic>
      </p:graphicFrame>
      <p:pic>
        <p:nvPicPr>
          <p:cNvPr id="320" name="Google Shape;320;p19"/>
          <p:cNvPicPr preferRelativeResize="0"/>
          <p:nvPr/>
        </p:nvPicPr>
        <p:blipFill rotWithShape="1">
          <a:blip r:embed="rId4">
            <a:alphaModFix/>
          </a:blip>
          <a:srcRect b="0" l="0" r="0" t="0"/>
          <a:stretch/>
        </p:blipFill>
        <p:spPr>
          <a:xfrm>
            <a:off x="7441775" y="330740"/>
            <a:ext cx="544292" cy="555922"/>
          </a:xfrm>
          <a:prstGeom prst="rect">
            <a:avLst/>
          </a:prstGeom>
          <a:noFill/>
          <a:ln>
            <a:noFill/>
          </a:ln>
        </p:spPr>
      </p:pic>
      <p:sp>
        <p:nvSpPr>
          <p:cNvPr id="321" name="Google Shape;321;p19"/>
          <p:cNvSpPr txBox="1"/>
          <p:nvPr/>
        </p:nvSpPr>
        <p:spPr>
          <a:xfrm>
            <a:off x="489241" y="3664218"/>
            <a:ext cx="76305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MX" sz="1200" u="none" cap="none" strike="noStrike">
                <a:solidFill>
                  <a:srgbClr val="00B050"/>
                </a:solidFill>
                <a:latin typeface="Arial"/>
                <a:ea typeface="Arial"/>
                <a:cs typeface="Arial"/>
                <a:sym typeface="Arial"/>
              </a:rPr>
              <a:t>En el sistema TEX de lo hilos, Tex se define como ”masa en gramos de 1.000 metros de hilo".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Por ejemplo: un hilo de 14 Tex quiere decir que 1000 m de cada cabo pesan 14 gramos. Es uno de los sistemas más empleados y que más posibilidades tiene de universalizarse. Se emplea sobre todo en los hilos de filamento continuo, como poliéster de alta tenacidad, poliamida y rayón, entre otros.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Normalmente usamos una fracción del Tex, el dTex (decitex), que es su décima parte (1 Tex=10 dTex).</a:t>
            </a:r>
            <a:endParaRPr b="0" i="0" sz="1400" u="none" cap="none" strike="noStrike">
              <a:solidFill>
                <a:srgbClr val="000000"/>
              </a:solidFill>
              <a:latin typeface="Arial"/>
              <a:ea typeface="Arial"/>
              <a:cs typeface="Arial"/>
              <a:sym typeface="Arial"/>
            </a:endParaRPr>
          </a:p>
        </p:txBody>
      </p:sp>
      <p:sp>
        <p:nvSpPr>
          <p:cNvPr id="322" name="Google Shape;322;p19"/>
          <p:cNvSpPr txBox="1"/>
          <p:nvPr/>
        </p:nvSpPr>
        <p:spPr>
          <a:xfrm>
            <a:off x="741816" y="1049676"/>
            <a:ext cx="724425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De acuerdo con la aplicación que requiera la prenda a confeccionar, es indispensable determinar el peso y tamaño del hilo que se va a utilizar.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Aquí un ejemplo del tipo de tejido, sistema TEX, y prenda en la que se usa.</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 name="Google Shape;72;p2"/>
          <p:cNvSpPr txBox="1"/>
          <p:nvPr/>
        </p:nvSpPr>
        <p:spPr>
          <a:xfrm>
            <a:off x="8253350" y="1257300"/>
            <a:ext cx="4063058"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Portada de la presentación interactiva.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números para guía del participante.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Recuadro del numeral 1 conecta con el slide: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Recuadro del numeral 2 conecta con el slide: 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Recuadro del numeral 3 conecta con el slide: 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Recuadro del numeral 4 conecta con el slide: 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73" name="Google Shape;73;p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 </a:t>
            </a:r>
            <a:r>
              <a:rPr b="0" i="0" lang="es-MX" sz="1200" u="sng" cap="none" strike="noStrike">
                <a:solidFill>
                  <a:schemeClr val="hlink"/>
                </a:solidFill>
                <a:latin typeface="Arial"/>
                <a:ea typeface="Arial"/>
                <a:cs typeface="Arial"/>
                <a:sym typeface="Arial"/>
                <a:hlinkClick r:id="rId3"/>
              </a:rPr>
              <a:t>https://www.freepik.es/vector-gratis/ilustracion-vectorial-plantilla-diseno-infografia-iconos-4-opciones-o-pasos_11289702.htm</a:t>
            </a:r>
            <a:r>
              <a:rPr b="0" i="0" lang="es-MX"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5" name="Google Shape;75;p2"/>
          <p:cNvPicPr preferRelativeResize="0"/>
          <p:nvPr/>
        </p:nvPicPr>
        <p:blipFill rotWithShape="1">
          <a:blip r:embed="rId4">
            <a:alphaModFix/>
          </a:blip>
          <a:srcRect b="0" l="0" r="0" t="0"/>
          <a:stretch/>
        </p:blipFill>
        <p:spPr>
          <a:xfrm>
            <a:off x="475381" y="0"/>
            <a:ext cx="7598576" cy="6969108"/>
          </a:xfrm>
          <a:prstGeom prst="rect">
            <a:avLst/>
          </a:prstGeom>
          <a:noFill/>
          <a:ln>
            <a:noFill/>
          </a:ln>
        </p:spPr>
      </p:pic>
      <p:sp>
        <p:nvSpPr>
          <p:cNvPr id="76" name="Google Shape;76;p2"/>
          <p:cNvSpPr txBox="1"/>
          <p:nvPr/>
        </p:nvSpPr>
        <p:spPr>
          <a:xfrm>
            <a:off x="4855811" y="1597748"/>
            <a:ext cx="1650282" cy="1478033"/>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Tejidos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77" name="Google Shape;77;p2"/>
          <p:cNvSpPr txBox="1"/>
          <p:nvPr/>
        </p:nvSpPr>
        <p:spPr>
          <a:xfrm>
            <a:off x="1788882" y="4403000"/>
            <a:ext cx="1868986" cy="1607556"/>
          </a:xfrm>
          <a:prstGeom prst="rect">
            <a:avLst/>
          </a:prstGeom>
          <a:solidFill>
            <a:srgbClr val="00FF99"/>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Hilos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800"/>
              <a:buFont typeface="Arial"/>
              <a:buNone/>
            </a:pPr>
            <a:r>
              <a:t/>
            </a:r>
            <a:endParaRPr b="1" i="0" sz="2800" u="none" cap="none" strike="noStrike">
              <a:solidFill>
                <a:srgbClr val="000000"/>
              </a:solidFill>
              <a:latin typeface="Arial"/>
              <a:ea typeface="Arial"/>
              <a:cs typeface="Arial"/>
              <a:sym typeface="Arial"/>
            </a:endParaRPr>
          </a:p>
        </p:txBody>
      </p:sp>
      <p:sp>
        <p:nvSpPr>
          <p:cNvPr id="78" name="Google Shape;78;p2"/>
          <p:cNvSpPr txBox="1"/>
          <p:nvPr/>
        </p:nvSpPr>
        <p:spPr>
          <a:xfrm>
            <a:off x="1814913" y="1436219"/>
            <a:ext cx="2017785" cy="1607556"/>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La aguja y sus aplicaciones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800"/>
              <a:buFont typeface="Arial"/>
              <a:buNone/>
            </a:pPr>
            <a:r>
              <a:t/>
            </a:r>
            <a:endParaRPr b="1" i="0" sz="2800" u="none" cap="none" strike="noStrike">
              <a:solidFill>
                <a:srgbClr val="000000"/>
              </a:solidFill>
              <a:latin typeface="Arial"/>
              <a:ea typeface="Arial"/>
              <a:cs typeface="Arial"/>
              <a:sym typeface="Arial"/>
            </a:endParaRPr>
          </a:p>
        </p:txBody>
      </p:sp>
      <p:sp>
        <p:nvSpPr>
          <p:cNvPr id="79" name="Google Shape;79;p2"/>
          <p:cNvSpPr txBox="1"/>
          <p:nvPr/>
        </p:nvSpPr>
        <p:spPr>
          <a:xfrm>
            <a:off x="4576352" y="4403000"/>
            <a:ext cx="2209200" cy="1862008"/>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 Eslabones</a:t>
            </a:r>
            <a:endParaRPr b="0"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2000"/>
              <a:buFont typeface="Arial"/>
              <a:buChar char="•"/>
            </a:pPr>
            <a:r>
              <a:rPr b="1" i="0" lang="es-MX" sz="2000" u="none" cap="none" strike="noStrike">
                <a:solidFill>
                  <a:srgbClr val="000000"/>
                </a:solidFill>
                <a:latin typeface="Arial"/>
                <a:ea typeface="Arial"/>
                <a:cs typeface="Arial"/>
                <a:sym typeface="Arial"/>
              </a:rPr>
              <a:t>hilo – aguja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(puntadas)</a:t>
            </a:r>
            <a:endParaRPr b="0"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2000"/>
              <a:buFont typeface="Arial"/>
              <a:buChar char="•"/>
            </a:pPr>
            <a:r>
              <a:rPr b="1" i="0" lang="es-MX" sz="2000" u="none" cap="none" strike="noStrike">
                <a:solidFill>
                  <a:srgbClr val="000000"/>
                </a:solidFill>
                <a:latin typeface="Arial"/>
                <a:ea typeface="Arial"/>
                <a:cs typeface="Arial"/>
                <a:sym typeface="Arial"/>
              </a:rPr>
              <a:t>hilo-tejido</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(costura)</a:t>
            </a:r>
            <a:endParaRPr b="1" i="0" sz="2000" u="none" cap="none" strike="noStrike">
              <a:solidFill>
                <a:srgbClr val="000000"/>
              </a:solidFill>
              <a:latin typeface="Arial"/>
              <a:ea typeface="Arial"/>
              <a:cs typeface="Arial"/>
              <a:sym typeface="Arial"/>
            </a:endParaRPr>
          </a:p>
        </p:txBody>
      </p:sp>
      <p:sp>
        <p:nvSpPr>
          <p:cNvPr id="80" name="Google Shape;80;p2"/>
          <p:cNvSpPr txBox="1"/>
          <p:nvPr/>
        </p:nvSpPr>
        <p:spPr>
          <a:xfrm>
            <a:off x="475381" y="6778742"/>
            <a:ext cx="7598576"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848D1"/>
              </a:buClr>
              <a:buSzPts val="2000"/>
              <a:buFont typeface="Arial"/>
              <a:buNone/>
            </a:pPr>
            <a:r>
              <a:rPr b="1" i="0" lang="es-MX" sz="2000" u="none" cap="none" strike="noStrike">
                <a:solidFill>
                  <a:srgbClr val="E848D1"/>
                </a:solidFill>
                <a:latin typeface="Arial"/>
                <a:ea typeface="Arial"/>
                <a:cs typeface="Arial"/>
                <a:sym typeface="Arial"/>
              </a:rPr>
              <a:t>Haga clic en cada elemento para conocer la información</a:t>
            </a:r>
            <a:endParaRPr b="1" i="0" sz="2000" u="none" cap="none" strike="noStrike">
              <a:solidFill>
                <a:srgbClr val="E848D1"/>
              </a:solidFill>
              <a:latin typeface="Arial"/>
              <a:ea typeface="Arial"/>
              <a:cs typeface="Arial"/>
              <a:sym typeface="Arial"/>
            </a:endParaRPr>
          </a:p>
        </p:txBody>
      </p:sp>
      <p:sp>
        <p:nvSpPr>
          <p:cNvPr id="81" name="Google Shape;81;p2"/>
          <p:cNvSpPr/>
          <p:nvPr/>
        </p:nvSpPr>
        <p:spPr>
          <a:xfrm>
            <a:off x="1814913" y="602153"/>
            <a:ext cx="876497" cy="813195"/>
          </a:xfrm>
          <a:prstGeom prst="ellipse">
            <a:avLst/>
          </a:prstGeom>
          <a:solidFill>
            <a:srgbClr val="E848D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MX" sz="2400" u="none" cap="none" strike="noStrike">
                <a:solidFill>
                  <a:schemeClr val="dk1"/>
                </a:solidFill>
                <a:latin typeface="Arial"/>
                <a:ea typeface="Arial"/>
                <a:cs typeface="Arial"/>
                <a:sym typeface="Arial"/>
              </a:rPr>
              <a:t>1</a:t>
            </a:r>
            <a:endParaRPr b="1" i="0" sz="1400" u="none" cap="none" strike="noStrike">
              <a:solidFill>
                <a:schemeClr val="dk1"/>
              </a:solidFill>
              <a:latin typeface="Arial"/>
              <a:ea typeface="Arial"/>
              <a:cs typeface="Arial"/>
              <a:sym typeface="Arial"/>
            </a:endParaRPr>
          </a:p>
        </p:txBody>
      </p:sp>
      <p:sp>
        <p:nvSpPr>
          <p:cNvPr id="82" name="Google Shape;82;p2"/>
          <p:cNvSpPr/>
          <p:nvPr/>
        </p:nvSpPr>
        <p:spPr>
          <a:xfrm>
            <a:off x="4804455" y="602153"/>
            <a:ext cx="876497" cy="813195"/>
          </a:xfrm>
          <a:prstGeom prst="ellipse">
            <a:avLst/>
          </a:prstGeom>
          <a:solidFill>
            <a:srgbClr val="E848D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MX" sz="2400" u="none" cap="none" strike="noStrike">
                <a:solidFill>
                  <a:schemeClr val="dk1"/>
                </a:solidFill>
                <a:latin typeface="Arial"/>
                <a:ea typeface="Arial"/>
                <a:cs typeface="Arial"/>
                <a:sym typeface="Arial"/>
              </a:rPr>
              <a:t>2</a:t>
            </a:r>
            <a:endParaRPr b="1" i="0" sz="2400" u="none" cap="none" strike="noStrike">
              <a:solidFill>
                <a:schemeClr val="dk1"/>
              </a:solidFill>
              <a:latin typeface="Arial"/>
              <a:ea typeface="Arial"/>
              <a:cs typeface="Arial"/>
              <a:sym typeface="Arial"/>
            </a:endParaRPr>
          </a:p>
        </p:txBody>
      </p:sp>
      <p:sp>
        <p:nvSpPr>
          <p:cNvPr id="83" name="Google Shape;83;p2"/>
          <p:cNvSpPr/>
          <p:nvPr/>
        </p:nvSpPr>
        <p:spPr>
          <a:xfrm>
            <a:off x="1779357" y="3675042"/>
            <a:ext cx="876497" cy="813195"/>
          </a:xfrm>
          <a:prstGeom prst="ellipse">
            <a:avLst/>
          </a:prstGeom>
          <a:solidFill>
            <a:srgbClr val="E848D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MX" sz="2400" u="none" cap="none" strike="noStrike">
                <a:solidFill>
                  <a:schemeClr val="dk1"/>
                </a:solidFill>
                <a:latin typeface="Arial"/>
                <a:ea typeface="Arial"/>
                <a:cs typeface="Arial"/>
                <a:sym typeface="Arial"/>
              </a:rPr>
              <a:t>3</a:t>
            </a:r>
            <a:endParaRPr b="1" i="0" sz="1400" u="none" cap="none" strike="noStrike">
              <a:solidFill>
                <a:schemeClr val="dk1"/>
              </a:solidFill>
              <a:latin typeface="Arial"/>
              <a:ea typeface="Arial"/>
              <a:cs typeface="Arial"/>
              <a:sym typeface="Arial"/>
            </a:endParaRPr>
          </a:p>
        </p:txBody>
      </p:sp>
      <p:sp>
        <p:nvSpPr>
          <p:cNvPr id="84" name="Google Shape;84;p2"/>
          <p:cNvSpPr/>
          <p:nvPr/>
        </p:nvSpPr>
        <p:spPr>
          <a:xfrm>
            <a:off x="4804455" y="3589805"/>
            <a:ext cx="876497" cy="813195"/>
          </a:xfrm>
          <a:prstGeom prst="ellipse">
            <a:avLst/>
          </a:prstGeom>
          <a:solidFill>
            <a:srgbClr val="E848D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MX" sz="2400" u="none" cap="none" strike="noStrike">
                <a:solidFill>
                  <a:schemeClr val="dk1"/>
                </a:solidFill>
                <a:latin typeface="Arial"/>
                <a:ea typeface="Arial"/>
                <a:cs typeface="Arial"/>
                <a:sym typeface="Arial"/>
              </a:rPr>
              <a:t>4</a:t>
            </a:r>
            <a:endParaRPr b="1" i="0" sz="1400" u="none" cap="none" strike="noStrike">
              <a:solidFill>
                <a:schemeClr val="dk1"/>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p20"/>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329" name="Google Shape;329;p20"/>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30" name="Google Shape;330;p20"/>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Puntadas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Fuente: https://www.shutterstock.com/es/image-vector/sewing-seams-patterns-embroidery-craft-sew-1388324870</a:t>
            </a:r>
            <a:endParaRPr b="0" i="0" sz="1200" u="none" cap="none" strike="noStrike">
              <a:solidFill>
                <a:srgbClr val="000000"/>
              </a:solidFill>
              <a:latin typeface="Arial"/>
              <a:ea typeface="Arial"/>
              <a:cs typeface="Arial"/>
              <a:sym typeface="Arial"/>
            </a:endParaRPr>
          </a:p>
        </p:txBody>
      </p:sp>
      <p:pic>
        <p:nvPicPr>
          <p:cNvPr id="331" name="Google Shape;331;p20"/>
          <p:cNvPicPr preferRelativeResize="0"/>
          <p:nvPr/>
        </p:nvPicPr>
        <p:blipFill rotWithShape="1">
          <a:blip r:embed="rId4">
            <a:alphaModFix/>
          </a:blip>
          <a:srcRect b="0" l="0" r="0" t="0"/>
          <a:stretch/>
        </p:blipFill>
        <p:spPr>
          <a:xfrm>
            <a:off x="7473799" y="5803515"/>
            <a:ext cx="638725" cy="622555"/>
          </a:xfrm>
          <a:prstGeom prst="rect">
            <a:avLst/>
          </a:prstGeom>
          <a:noFill/>
          <a:ln>
            <a:noFill/>
          </a:ln>
        </p:spPr>
      </p:pic>
      <p:sp>
        <p:nvSpPr>
          <p:cNvPr id="332" name="Google Shape;332;p20"/>
          <p:cNvSpPr txBox="1"/>
          <p:nvPr/>
        </p:nvSpPr>
        <p:spPr>
          <a:xfrm>
            <a:off x="884166" y="371474"/>
            <a:ext cx="6108970" cy="707886"/>
          </a:xfrm>
          <a:prstGeom prst="rect">
            <a:avLst/>
          </a:prstGeom>
          <a:solidFill>
            <a:srgbClr val="0070C0"/>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Eslabón hilo – aguja (puntadas), eslabón hilo – tejido (costura)</a:t>
            </a:r>
            <a:endParaRPr b="1" i="0" sz="2000" u="none" cap="none" strike="noStrike">
              <a:solidFill>
                <a:srgbClr val="000000"/>
              </a:solidFill>
              <a:latin typeface="Arial"/>
              <a:ea typeface="Arial"/>
              <a:cs typeface="Arial"/>
              <a:sym typeface="Arial"/>
            </a:endParaRPr>
          </a:p>
        </p:txBody>
      </p:sp>
      <p:sp>
        <p:nvSpPr>
          <p:cNvPr id="333" name="Google Shape;333;p20"/>
          <p:cNvSpPr txBox="1"/>
          <p:nvPr/>
        </p:nvSpPr>
        <p:spPr>
          <a:xfrm>
            <a:off x="643834" y="1316074"/>
            <a:ext cx="6589633" cy="8355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es-MX" sz="1400" u="none" cap="none" strike="noStrike">
                <a:solidFill>
                  <a:schemeClr val="dk1"/>
                </a:solidFill>
                <a:latin typeface="Arial"/>
                <a:ea typeface="Arial"/>
                <a:cs typeface="Arial"/>
                <a:sym typeface="Arial"/>
              </a:rPr>
              <a:t>La relación hilo-agujas permite que se produzcan las puntadas con sus series y tipos respectivos, los tipos y usos de los pespuntes, las puntadas por pulgada y sus criterios de calidad según el proceso, entre otros.</a:t>
            </a:r>
            <a:endParaRPr b="0" i="0" sz="1800" u="none" cap="none" strike="noStrike">
              <a:solidFill>
                <a:schemeClr val="dk1"/>
              </a:solidFill>
              <a:latin typeface="Arial"/>
              <a:ea typeface="Arial"/>
              <a:cs typeface="Arial"/>
              <a:sym typeface="Arial"/>
            </a:endParaRPr>
          </a:p>
        </p:txBody>
      </p:sp>
      <p:sp>
        <p:nvSpPr>
          <p:cNvPr id="334" name="Google Shape;334;p20"/>
          <p:cNvSpPr txBox="1"/>
          <p:nvPr/>
        </p:nvSpPr>
        <p:spPr>
          <a:xfrm>
            <a:off x="352047" y="2761881"/>
            <a:ext cx="3033221" cy="30654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Puntadas</a:t>
            </a:r>
            <a:r>
              <a:rPr b="0" i="0" lang="es-MX" sz="1400" u="none" cap="none" strike="noStrike">
                <a:solidFill>
                  <a:srgbClr val="000000"/>
                </a:solidFill>
                <a:latin typeface="Arial"/>
                <a:ea typeface="Arial"/>
                <a:cs typeface="Arial"/>
                <a:sym typeface="Arial"/>
              </a:rPr>
              <a:t>: en las diferentes líneas de producción de hoy, las puntadas son fundamentales en el valor agregado que pueda tener un producto, por su calidad, durabilidad, seguridad, elongación y sobre todo por su apariencia y decoración de un producto. Con base en ello, las puntadas tienen unas características diferentes. Aquí, algunas  de las más representativas:</a:t>
            </a:r>
            <a:endParaRPr b="0" i="0" sz="1800" u="none" cap="none" strike="noStrike">
              <a:solidFill>
                <a:srgbClr val="000000"/>
              </a:solidFill>
              <a:latin typeface="Arial"/>
              <a:ea typeface="Arial"/>
              <a:cs typeface="Arial"/>
              <a:sym typeface="Arial"/>
            </a:endParaRPr>
          </a:p>
        </p:txBody>
      </p:sp>
      <p:pic>
        <p:nvPicPr>
          <p:cNvPr id="335" name="Google Shape;335;p20"/>
          <p:cNvPicPr preferRelativeResize="0"/>
          <p:nvPr/>
        </p:nvPicPr>
        <p:blipFill rotWithShape="1">
          <a:blip r:embed="rId5">
            <a:alphaModFix/>
          </a:blip>
          <a:srcRect b="0" l="0" r="0" t="0"/>
          <a:stretch/>
        </p:blipFill>
        <p:spPr>
          <a:xfrm>
            <a:off x="3609760" y="2765399"/>
            <a:ext cx="4419098" cy="2796599"/>
          </a:xfrm>
          <a:prstGeom prst="rect">
            <a:avLst/>
          </a:prstGeom>
          <a:noFill/>
          <a:ln>
            <a:noFill/>
          </a:ln>
        </p:spPr>
      </p:pic>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1" name="Google Shape;341;p21"/>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342" name="Google Shape;342;p21"/>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43" name="Google Shape;343;p21"/>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puntadas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Fuente: https://www.shutterstock.com/es/image-vector/sewing-machine-stitches-stitching-seams-stitched-1395342206</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344" name="Google Shape;344;p21"/>
          <p:cNvPicPr preferRelativeResize="0"/>
          <p:nvPr/>
        </p:nvPicPr>
        <p:blipFill rotWithShape="1">
          <a:blip r:embed="rId4">
            <a:alphaModFix/>
          </a:blip>
          <a:srcRect b="0" l="0" r="0" t="0"/>
          <a:stretch/>
        </p:blipFill>
        <p:spPr>
          <a:xfrm>
            <a:off x="7473799" y="5803515"/>
            <a:ext cx="638725" cy="622555"/>
          </a:xfrm>
          <a:prstGeom prst="rect">
            <a:avLst/>
          </a:prstGeom>
          <a:noFill/>
          <a:ln>
            <a:noFill/>
          </a:ln>
        </p:spPr>
      </p:pic>
      <p:pic>
        <p:nvPicPr>
          <p:cNvPr id="345" name="Google Shape;345;p21"/>
          <p:cNvPicPr preferRelativeResize="0"/>
          <p:nvPr/>
        </p:nvPicPr>
        <p:blipFill rotWithShape="1">
          <a:blip r:embed="rId5">
            <a:alphaModFix/>
          </a:blip>
          <a:srcRect b="0" l="0" r="0" t="0"/>
          <a:stretch/>
        </p:blipFill>
        <p:spPr>
          <a:xfrm>
            <a:off x="59267" y="5803515"/>
            <a:ext cx="639381" cy="622555"/>
          </a:xfrm>
          <a:prstGeom prst="rect">
            <a:avLst/>
          </a:prstGeom>
          <a:noFill/>
          <a:ln>
            <a:noFill/>
          </a:ln>
        </p:spPr>
      </p:pic>
      <p:sp>
        <p:nvSpPr>
          <p:cNvPr id="346" name="Google Shape;346;p21"/>
          <p:cNvSpPr txBox="1"/>
          <p:nvPr/>
        </p:nvSpPr>
        <p:spPr>
          <a:xfrm>
            <a:off x="378957" y="87929"/>
            <a:ext cx="7733567" cy="34005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Por lo tanto, las características se definen según el tipo de puntada.</a:t>
            </a:r>
            <a:endParaRPr b="0" i="0" sz="1800" u="none" cap="none" strike="noStrike">
              <a:solidFill>
                <a:srgbClr val="FF0000"/>
              </a:solidFill>
              <a:latin typeface="Arial"/>
              <a:ea typeface="Arial"/>
              <a:cs typeface="Arial"/>
              <a:sym typeface="Arial"/>
            </a:endParaRPr>
          </a:p>
        </p:txBody>
      </p:sp>
      <p:graphicFrame>
        <p:nvGraphicFramePr>
          <p:cNvPr id="347" name="Google Shape;347;p21"/>
          <p:cNvGraphicFramePr/>
          <p:nvPr/>
        </p:nvGraphicFramePr>
        <p:xfrm>
          <a:off x="4765731" y="1616813"/>
          <a:ext cx="3000000" cy="3000000"/>
        </p:xfrm>
        <a:graphic>
          <a:graphicData uri="http://schemas.openxmlformats.org/drawingml/2006/table">
            <a:tbl>
              <a:tblPr>
                <a:noFill/>
                <a:tableStyleId>{A3B46085-D5D6-4150-8D71-3ED9F40093AA}</a:tableStyleId>
              </a:tblPr>
              <a:tblGrid>
                <a:gridCol w="723900"/>
                <a:gridCol w="843875"/>
                <a:gridCol w="1581950"/>
              </a:tblGrid>
              <a:tr h="34010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     Serie</a:t>
                      </a:r>
                      <a:endParaRPr b="1" i="0" sz="1100" u="none" cap="none" strike="noStrike">
                        <a:solidFill>
                          <a:srgbClr val="000000"/>
                        </a:solidFill>
                        <a:latin typeface="Calibri"/>
                        <a:ea typeface="Calibri"/>
                        <a:cs typeface="Calibri"/>
                        <a:sym typeface="Calibri"/>
                      </a:endParaRPr>
                    </a:p>
                  </a:txBody>
                  <a:tcPr marT="9525" marB="0" marR="9525" marL="9525" anchor="ctr">
                    <a:solidFill>
                      <a:srgbClr val="CC99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s-MX" sz="1100" u="none" cap="none" strike="noStrike"/>
                        <a:t>             Tipo                        </a:t>
                      </a:r>
                      <a:endParaRPr b="1" i="0" sz="1100" u="none" cap="none" strike="noStrike">
                        <a:solidFill>
                          <a:srgbClr val="000000"/>
                        </a:solidFill>
                        <a:latin typeface="Calibri"/>
                        <a:ea typeface="Calibri"/>
                        <a:cs typeface="Calibri"/>
                        <a:sym typeface="Calibri"/>
                      </a:endParaRPr>
                    </a:p>
                  </a:txBody>
                  <a:tcPr marT="9525" marB="0" marR="9525" marL="9525" anchor="ctr">
                    <a:solidFill>
                      <a:srgbClr val="CC99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       Características  </a:t>
                      </a:r>
                      <a:endParaRPr b="1" i="0" sz="1100" u="none" cap="none" strike="noStrike">
                        <a:solidFill>
                          <a:srgbClr val="000000"/>
                        </a:solidFill>
                        <a:latin typeface="Calibri"/>
                        <a:ea typeface="Calibri"/>
                        <a:cs typeface="Calibri"/>
                        <a:sym typeface="Calibri"/>
                      </a:endParaRPr>
                    </a:p>
                  </a:txBody>
                  <a:tcPr marT="9525" marB="0" marR="9525" marL="9525" anchor="ctr">
                    <a:solidFill>
                      <a:srgbClr val="CC99FF"/>
                    </a:solidFill>
                  </a:tcPr>
                </a:tc>
              </a:tr>
              <a:tr h="561150">
                <a:tc>
                  <a:txBody>
                    <a:bodyPr/>
                    <a:lstStyle/>
                    <a:p>
                      <a:pPr indent="0" lvl="0" marL="0" marR="0" rtl="0" algn="ctr">
                        <a:lnSpc>
                          <a:spcPct val="100000"/>
                        </a:lnSpc>
                        <a:spcBef>
                          <a:spcPts val="0"/>
                        </a:spcBef>
                        <a:spcAft>
                          <a:spcPts val="0"/>
                        </a:spcAft>
                        <a:buClr>
                          <a:srgbClr val="000000"/>
                        </a:buClr>
                        <a:buSzPts val="1000"/>
                        <a:buFont typeface="Arial"/>
                        <a:buNone/>
                      </a:pPr>
                      <a:r>
                        <a:rPr lang="es-MX" sz="1000" u="none" cap="none" strike="noStrike"/>
                        <a:t>100</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101 – 103             </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Cadeneta sencilla 1 solo hilo</a:t>
                      </a:r>
                      <a:endParaRPr b="0" i="0" sz="1000" u="none" cap="none" strike="noStrike">
                        <a:solidFill>
                          <a:srgbClr val="000000"/>
                        </a:solidFill>
                        <a:latin typeface="Arial"/>
                        <a:ea typeface="Arial"/>
                        <a:cs typeface="Arial"/>
                        <a:sym typeface="Arial"/>
                      </a:endParaRPr>
                    </a:p>
                  </a:txBody>
                  <a:tcPr marT="9525" marB="0" marR="9525" marL="9525" anchor="ctr"/>
                </a:tc>
              </a:tr>
              <a:tr h="340100">
                <a:tc>
                  <a:txBody>
                    <a:bodyPr/>
                    <a:lstStyle/>
                    <a:p>
                      <a:pPr indent="0" lvl="0" marL="0" marR="0" rtl="0" algn="ctr">
                        <a:lnSpc>
                          <a:spcPct val="100000"/>
                        </a:lnSpc>
                        <a:spcBef>
                          <a:spcPts val="0"/>
                        </a:spcBef>
                        <a:spcAft>
                          <a:spcPts val="0"/>
                        </a:spcAft>
                        <a:buClr>
                          <a:srgbClr val="000000"/>
                        </a:buClr>
                        <a:buSzPts val="1000"/>
                        <a:buFont typeface="Arial"/>
                        <a:buNone/>
                      </a:pPr>
                      <a:r>
                        <a:rPr lang="es-MX" sz="1000" u="none" cap="none" strike="noStrike"/>
                        <a:t>200</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N/A</a:t>
                      </a:r>
                      <a:endParaRPr b="0" i="0" sz="1000" u="none" cap="none" strike="noStrike">
                        <a:solidFill>
                          <a:srgbClr val="FF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Ornamentales</a:t>
                      </a:r>
                      <a:endParaRPr b="0" i="0" sz="1000" u="none" cap="none" strike="noStrike">
                        <a:solidFill>
                          <a:srgbClr val="000000"/>
                        </a:solidFill>
                        <a:latin typeface="Arial"/>
                        <a:ea typeface="Arial"/>
                        <a:cs typeface="Arial"/>
                        <a:sym typeface="Arial"/>
                      </a:endParaRPr>
                    </a:p>
                  </a:txBody>
                  <a:tcPr marT="9525" marB="0" marR="9525" marL="9525" anchor="ctr"/>
                </a:tc>
              </a:tr>
              <a:tr h="340100">
                <a:tc>
                  <a:txBody>
                    <a:bodyPr/>
                    <a:lstStyle/>
                    <a:p>
                      <a:pPr indent="0" lvl="0" marL="0" marR="0" rtl="0" algn="ctr">
                        <a:lnSpc>
                          <a:spcPct val="100000"/>
                        </a:lnSpc>
                        <a:spcBef>
                          <a:spcPts val="0"/>
                        </a:spcBef>
                        <a:spcAft>
                          <a:spcPts val="0"/>
                        </a:spcAft>
                        <a:buClr>
                          <a:srgbClr val="000000"/>
                        </a:buClr>
                        <a:buSzPts val="1000"/>
                        <a:buFont typeface="Arial"/>
                        <a:buNone/>
                      </a:pPr>
                      <a:r>
                        <a:rPr lang="es-MX" sz="1000" u="none" cap="none" strike="noStrike"/>
                        <a:t>300</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301-304-315</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Doble pespunte</a:t>
                      </a:r>
                      <a:endParaRPr b="0" i="0" sz="1000" u="none" cap="none" strike="noStrike">
                        <a:solidFill>
                          <a:srgbClr val="000000"/>
                        </a:solidFill>
                        <a:latin typeface="Arial"/>
                        <a:ea typeface="Arial"/>
                        <a:cs typeface="Arial"/>
                        <a:sym typeface="Arial"/>
                      </a:endParaRPr>
                    </a:p>
                  </a:txBody>
                  <a:tcPr marT="9525" marB="0" marR="9525" marL="9525" anchor="ctr"/>
                </a:tc>
              </a:tr>
              <a:tr h="340100">
                <a:tc>
                  <a:txBody>
                    <a:bodyPr/>
                    <a:lstStyle/>
                    <a:p>
                      <a:pPr indent="0" lvl="0" marL="0" marR="0" rtl="0" algn="ctr">
                        <a:lnSpc>
                          <a:spcPct val="100000"/>
                        </a:lnSpc>
                        <a:spcBef>
                          <a:spcPts val="0"/>
                        </a:spcBef>
                        <a:spcAft>
                          <a:spcPts val="0"/>
                        </a:spcAft>
                        <a:buClr>
                          <a:srgbClr val="000000"/>
                        </a:buClr>
                        <a:buSzPts val="1000"/>
                        <a:buFont typeface="Arial"/>
                        <a:buNone/>
                      </a:pPr>
                      <a:r>
                        <a:rPr lang="es-MX" sz="1000" u="none" cap="none" strike="noStrike"/>
                        <a:t>400</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401-406-407</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Cadeneta doble</a:t>
                      </a:r>
                      <a:endParaRPr b="0" i="0" sz="1000" u="none" cap="none" strike="noStrike">
                        <a:solidFill>
                          <a:srgbClr val="000000"/>
                        </a:solidFill>
                        <a:latin typeface="Arial"/>
                        <a:ea typeface="Arial"/>
                        <a:cs typeface="Arial"/>
                        <a:sym typeface="Arial"/>
                      </a:endParaRPr>
                    </a:p>
                  </a:txBody>
                  <a:tcPr marT="9525" marB="0" marR="9525" marL="9525" anchor="ctr"/>
                </a:tc>
              </a:tr>
              <a:tr h="340100">
                <a:tc>
                  <a:txBody>
                    <a:bodyPr/>
                    <a:lstStyle/>
                    <a:p>
                      <a:pPr indent="0" lvl="0" marL="0" marR="0" rtl="0" algn="ctr">
                        <a:lnSpc>
                          <a:spcPct val="100000"/>
                        </a:lnSpc>
                        <a:spcBef>
                          <a:spcPts val="0"/>
                        </a:spcBef>
                        <a:spcAft>
                          <a:spcPts val="0"/>
                        </a:spcAft>
                        <a:buClr>
                          <a:srgbClr val="000000"/>
                        </a:buClr>
                        <a:buSzPts val="1000"/>
                        <a:buFont typeface="Arial"/>
                        <a:buNone/>
                      </a:pPr>
                      <a:r>
                        <a:rPr lang="es-MX" sz="1000" u="none" cap="none" strike="noStrike"/>
                        <a:t>500</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504-514-516</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Sobrehilado</a:t>
                      </a:r>
                      <a:endParaRPr b="0" i="0" sz="1000" u="none" cap="none" strike="noStrike">
                        <a:solidFill>
                          <a:srgbClr val="000000"/>
                        </a:solidFill>
                        <a:latin typeface="Arial"/>
                        <a:ea typeface="Arial"/>
                        <a:cs typeface="Arial"/>
                        <a:sym typeface="Arial"/>
                      </a:endParaRPr>
                    </a:p>
                  </a:txBody>
                  <a:tcPr marT="9525" marB="0" marR="9525" marL="9525" anchor="ctr"/>
                </a:tc>
              </a:tr>
              <a:tr h="340100">
                <a:tc>
                  <a:txBody>
                    <a:bodyPr/>
                    <a:lstStyle/>
                    <a:p>
                      <a:pPr indent="0" lvl="0" marL="0" marR="0" rtl="0" algn="ctr">
                        <a:lnSpc>
                          <a:spcPct val="100000"/>
                        </a:lnSpc>
                        <a:spcBef>
                          <a:spcPts val="0"/>
                        </a:spcBef>
                        <a:spcAft>
                          <a:spcPts val="0"/>
                        </a:spcAft>
                        <a:buClr>
                          <a:srgbClr val="000000"/>
                        </a:buClr>
                        <a:buSzPts val="1000"/>
                        <a:buFont typeface="Arial"/>
                        <a:buNone/>
                      </a:pPr>
                      <a:r>
                        <a:rPr lang="es-MX" sz="1000" u="none" cap="none" strike="noStrike"/>
                        <a:t>600</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602-605-609</a:t>
                      </a:r>
                      <a:endParaRPr b="0" i="0" sz="10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lnSpc>
                          <a:spcPct val="100000"/>
                        </a:lnSpc>
                        <a:spcBef>
                          <a:spcPts val="0"/>
                        </a:spcBef>
                        <a:spcAft>
                          <a:spcPts val="0"/>
                        </a:spcAft>
                        <a:buClr>
                          <a:srgbClr val="000000"/>
                        </a:buClr>
                        <a:buSzPts val="1000"/>
                        <a:buFont typeface="Arial"/>
                        <a:buNone/>
                      </a:pPr>
                      <a:r>
                        <a:rPr i="1" lang="es-MX" sz="1000" u="none" cap="none" strike="noStrike"/>
                        <a:t>Flatseamers</a:t>
                      </a:r>
                      <a:endParaRPr b="0" i="1" sz="1000" u="none" cap="none" strike="noStrike">
                        <a:solidFill>
                          <a:srgbClr val="000000"/>
                        </a:solidFill>
                        <a:latin typeface="Arial"/>
                        <a:ea typeface="Arial"/>
                        <a:cs typeface="Arial"/>
                        <a:sym typeface="Arial"/>
                      </a:endParaRPr>
                    </a:p>
                  </a:txBody>
                  <a:tcPr marT="9525" marB="0" marR="9525" marL="9525" anchor="ctr"/>
                </a:tc>
              </a:tr>
            </a:tbl>
          </a:graphicData>
        </a:graphic>
      </p:graphicFrame>
      <p:sp>
        <p:nvSpPr>
          <p:cNvPr id="348" name="Google Shape;348;p21"/>
          <p:cNvSpPr txBox="1"/>
          <p:nvPr/>
        </p:nvSpPr>
        <p:spPr>
          <a:xfrm>
            <a:off x="92914" y="1167323"/>
            <a:ext cx="80196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Los diferentes tipos de puntada se dividen en seis grandes grupos, en cada uno de los cuales hay diversidad en  ellas. Dichos grupos son:</a:t>
            </a:r>
            <a:endParaRPr b="0" i="0" sz="1400" u="none" cap="none" strike="noStrike">
              <a:solidFill>
                <a:srgbClr val="000000"/>
              </a:solidFill>
              <a:latin typeface="Arial"/>
              <a:ea typeface="Arial"/>
              <a:cs typeface="Arial"/>
              <a:sym typeface="Arial"/>
            </a:endParaRPr>
          </a:p>
        </p:txBody>
      </p:sp>
      <p:sp>
        <p:nvSpPr>
          <p:cNvPr id="349" name="Google Shape;349;p21"/>
          <p:cNvSpPr txBox="1"/>
          <p:nvPr/>
        </p:nvSpPr>
        <p:spPr>
          <a:xfrm>
            <a:off x="200324" y="1753313"/>
            <a:ext cx="4517878" cy="50167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PUNTADAS DEL GRUPO 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 de cadeneta simple. Se caracterizan por estar formadas por una o varias agujas de coser y una serie de hilos entrelazando el hilo consigo mismo.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PUNTADAS DEL GRUPO 200: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Corresponden a puntadas a mano.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PUNTADAS DEL GRUPO 300: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 doble. Se caracterizan por estar formadas con una o varias agujas de coser y dos series de hilos que se entrelazan entre ambas con lo que aseguran el material y cierran la puntada.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PUNTADAS DEL GRUPO 400: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 de cadeneta múltiple. Se caracterizan por estar formadas con una o varias agujas de coser y dos o más series de hilos entrelazados entre sí. Los hilos de la segunda serie entre sí y este conjunto con los de la primera serie.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PUNTADAS GRUPO 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 de borde. Se caracterizan por estar formadas con una serie o varias agujas de coser y dos o más series de hilos que se entrelazan entre sí en el borde libre del material consiguiendo con ello sujeción y pulido del mismo.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PUNTADAS GRUPO 600: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Puntada de recubrir. Se caracterizan por estar formadas con dos o más agujas y dos o más series de hilos que se entrelazan entre sí y entre las distintas agujas, en una o ambas caras, obteniendo un efecto de recubrimiento entre agujas.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Puede existir en una máquina la combinación de dos o más estilos de puntada que son ejecutadas simultáneamente. Por ejemplo, las remalladoras con puntada de seguridad ejecutan puntadas de las series 400 y 500.</a:t>
            </a:r>
            <a:endParaRPr b="0" i="0" sz="1000" u="none" cap="none" strike="noStrike">
              <a:solidFill>
                <a:srgbClr val="000000"/>
              </a:solidFill>
              <a:latin typeface="Arial"/>
              <a:ea typeface="Arial"/>
              <a:cs typeface="Arial"/>
              <a:sym typeface="Arial"/>
            </a:endParaRPr>
          </a:p>
        </p:txBody>
      </p:sp>
      <p:pic>
        <p:nvPicPr>
          <p:cNvPr id="350" name="Google Shape;350;p21"/>
          <p:cNvPicPr preferRelativeResize="0"/>
          <p:nvPr/>
        </p:nvPicPr>
        <p:blipFill rotWithShape="1">
          <a:blip r:embed="rId6">
            <a:alphaModFix/>
          </a:blip>
          <a:srcRect b="0" l="0" r="0" t="0"/>
          <a:stretch/>
        </p:blipFill>
        <p:spPr>
          <a:xfrm>
            <a:off x="4686092" y="4533089"/>
            <a:ext cx="2819817" cy="2002070"/>
          </a:xfrm>
          <a:prstGeom prst="rect">
            <a:avLst/>
          </a:prstGeom>
          <a:noFill/>
          <a:ln>
            <a:noFill/>
          </a:ln>
        </p:spPr>
      </p:pic>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p:nvPr/>
        </p:nvSpPr>
        <p:spPr>
          <a:xfrm>
            <a:off x="944606" y="4170702"/>
            <a:ext cx="6980495" cy="1268963"/>
          </a:xfrm>
          <a:prstGeom prst="rect">
            <a:avLst/>
          </a:prstGeom>
          <a:gradFill>
            <a:gsLst>
              <a:gs pos="0">
                <a:srgbClr val="FFD300"/>
              </a:gs>
              <a:gs pos="100000">
                <a:srgbClr val="FFEF63"/>
              </a:gs>
            </a:gsLst>
            <a:lin ang="16200000"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2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7" name="Google Shape;357;p22"/>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atrás y botón de cierre que lleve al home del slide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Dejar botón con efecto roll over, con vínculo al documento: CF15_A_2.Puntadas-costuras y pespuntes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Este documento se entrega en Word pero es necesario diagramarlo de acuerdo con la línea gráfica del programa y convertirlo a PDF, dejarlo descargable.</a:t>
            </a:r>
            <a:endParaRPr b="0" i="0" sz="1400" u="none" cap="none" strike="noStrike">
              <a:solidFill>
                <a:schemeClr val="dk1"/>
              </a:solidFill>
              <a:latin typeface="Arial"/>
              <a:ea typeface="Arial"/>
              <a:cs typeface="Arial"/>
              <a:sym typeface="Arial"/>
            </a:endParaRPr>
          </a:p>
        </p:txBody>
      </p:sp>
      <p:sp>
        <p:nvSpPr>
          <p:cNvPr id="358" name="Google Shape;358;p2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360" name="Google Shape;360;p22"/>
          <p:cNvPicPr preferRelativeResize="0"/>
          <p:nvPr/>
        </p:nvPicPr>
        <p:blipFill rotWithShape="1">
          <a:blip r:embed="rId3">
            <a:alphaModFix/>
          </a:blip>
          <a:srcRect b="0" l="0" r="0" t="0"/>
          <a:stretch/>
        </p:blipFill>
        <p:spPr>
          <a:xfrm>
            <a:off x="59267" y="5803515"/>
            <a:ext cx="639381" cy="622555"/>
          </a:xfrm>
          <a:prstGeom prst="rect">
            <a:avLst/>
          </a:prstGeom>
          <a:noFill/>
          <a:ln>
            <a:noFill/>
          </a:ln>
        </p:spPr>
      </p:pic>
      <p:sp>
        <p:nvSpPr>
          <p:cNvPr id="361" name="Google Shape;361;p22"/>
          <p:cNvSpPr txBox="1"/>
          <p:nvPr/>
        </p:nvSpPr>
        <p:spPr>
          <a:xfrm>
            <a:off x="438538" y="371474"/>
            <a:ext cx="7427167" cy="416204"/>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Reglas para la óptima resistencia de las costuras</a:t>
            </a:r>
            <a:endParaRPr b="0" i="0" sz="2800" u="none" cap="none" strike="noStrike">
              <a:solidFill>
                <a:srgbClr val="000000"/>
              </a:solidFill>
              <a:latin typeface="Arial"/>
              <a:ea typeface="Arial"/>
              <a:cs typeface="Arial"/>
              <a:sym typeface="Arial"/>
            </a:endParaRPr>
          </a:p>
        </p:txBody>
      </p:sp>
      <p:sp>
        <p:nvSpPr>
          <p:cNvPr id="362" name="Google Shape;362;p22"/>
          <p:cNvSpPr txBox="1"/>
          <p:nvPr/>
        </p:nvSpPr>
        <p:spPr>
          <a:xfrm>
            <a:off x="885209" y="1086098"/>
            <a:ext cx="6980400" cy="43806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Las series de puntadas más utilizadas en confección son las siguientes:</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300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301</a:t>
            </a:r>
            <a:r>
              <a:rPr b="0" i="0" lang="es-MX" sz="1400" u="none" cap="none" strike="noStrike">
                <a:solidFill>
                  <a:srgbClr val="000000"/>
                </a:solidFill>
                <a:latin typeface="Arial"/>
                <a:ea typeface="Arial"/>
                <a:cs typeface="Arial"/>
                <a:sym typeface="Arial"/>
              </a:rPr>
              <a:t> Puntada recta: se debe utilizar el mismo tamaño de hilo en la aguja y en la bobina porque la cadena siempre se rompe por el eslabón más débil.</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300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401</a:t>
            </a:r>
            <a:r>
              <a:rPr b="0" i="0" lang="es-MX" sz="1400" u="none" cap="none" strike="noStrike">
                <a:solidFill>
                  <a:srgbClr val="000000"/>
                </a:solidFill>
                <a:latin typeface="Arial"/>
                <a:ea typeface="Arial"/>
                <a:cs typeface="Arial"/>
                <a:sym typeface="Arial"/>
              </a:rPr>
              <a:t> Puntada cadeneta: se puede usar un hilo 40% más débil en el </a:t>
            </a:r>
            <a:r>
              <a:rPr b="0" i="1" lang="es-MX" sz="1400" u="none" cap="none" strike="noStrike">
                <a:solidFill>
                  <a:srgbClr val="000000"/>
                </a:solidFill>
                <a:latin typeface="Arial"/>
                <a:ea typeface="Arial"/>
                <a:cs typeface="Arial"/>
                <a:sym typeface="Arial"/>
              </a:rPr>
              <a:t>looper,</a:t>
            </a:r>
            <a:r>
              <a:rPr b="0" i="0" lang="es-MX" sz="1400" u="none" cap="none" strike="noStrike">
                <a:solidFill>
                  <a:srgbClr val="000000"/>
                </a:solidFill>
                <a:latin typeface="Arial"/>
                <a:ea typeface="Arial"/>
                <a:cs typeface="Arial"/>
                <a:sym typeface="Arial"/>
              </a:rPr>
              <a:t> pues el hilo del </a:t>
            </a:r>
            <a:r>
              <a:rPr b="0" i="1" lang="es-MX" sz="1400" u="none" cap="none" strike="noStrike">
                <a:solidFill>
                  <a:srgbClr val="000000"/>
                </a:solidFill>
                <a:latin typeface="Arial"/>
                <a:ea typeface="Arial"/>
                <a:cs typeface="Arial"/>
                <a:sym typeface="Arial"/>
              </a:rPr>
              <a:t>looper</a:t>
            </a:r>
            <a:r>
              <a:rPr b="0" i="0" lang="es-MX" sz="1400" u="none" cap="none" strike="noStrike">
                <a:solidFill>
                  <a:srgbClr val="000000"/>
                </a:solidFill>
                <a:latin typeface="Arial"/>
                <a:ea typeface="Arial"/>
                <a:cs typeface="Arial"/>
                <a:sym typeface="Arial"/>
              </a:rPr>
              <a:t> no penetra el material y está doble en la formación de la cadena.</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300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504</a:t>
            </a:r>
            <a:r>
              <a:rPr b="0" i="0" lang="es-MX" sz="1400" u="none" cap="none" strike="noStrike">
                <a:solidFill>
                  <a:srgbClr val="000000"/>
                </a:solidFill>
                <a:latin typeface="Arial"/>
                <a:ea typeface="Arial"/>
                <a:cs typeface="Arial"/>
                <a:sym typeface="Arial"/>
              </a:rPr>
              <a:t> Puntada sobrehilado: se puede usar un hilo un 40% más débil en el </a:t>
            </a:r>
            <a:r>
              <a:rPr b="0" i="1" lang="es-MX" sz="1400" u="none" cap="none" strike="noStrike">
                <a:solidFill>
                  <a:srgbClr val="000000"/>
                </a:solidFill>
                <a:latin typeface="Arial"/>
                <a:ea typeface="Arial"/>
                <a:cs typeface="Arial"/>
                <a:sym typeface="Arial"/>
              </a:rPr>
              <a:t>looper</a:t>
            </a:r>
            <a:r>
              <a:rPr b="0" i="0" lang="es-MX" sz="1400" u="none" cap="none" strike="noStrike">
                <a:solidFill>
                  <a:srgbClr val="000000"/>
                </a:solidFill>
                <a:latin typeface="Arial"/>
                <a:ea typeface="Arial"/>
                <a:cs typeface="Arial"/>
                <a:sym typeface="Arial"/>
              </a:rPr>
              <a:t> porque el hilo del </a:t>
            </a:r>
            <a:r>
              <a:rPr b="0" i="1" lang="es-MX" sz="1400" u="none" cap="none" strike="noStrike">
                <a:solidFill>
                  <a:srgbClr val="000000"/>
                </a:solidFill>
                <a:latin typeface="Arial"/>
                <a:ea typeface="Arial"/>
                <a:cs typeface="Arial"/>
                <a:sym typeface="Arial"/>
              </a:rPr>
              <a:t>looper</a:t>
            </a:r>
            <a:r>
              <a:rPr b="0" i="0" lang="es-MX" sz="1400" u="none" cap="none" strike="noStrike">
                <a:solidFill>
                  <a:srgbClr val="000000"/>
                </a:solidFill>
                <a:latin typeface="Arial"/>
                <a:ea typeface="Arial"/>
                <a:cs typeface="Arial"/>
                <a:sym typeface="Arial"/>
              </a:rPr>
              <a:t> no penetra el material y está doble en la formación de la cadena.  </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150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Hilo-tejido </a:t>
            </a:r>
            <a:endParaRPr b="1" i="0" sz="18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relación hilo-tejido permite que se produzcan las costuras con sus tipos, características y usos respectivos, de acuerdo con criterios de calidad del proceso.</a:t>
            </a:r>
            <a:endParaRPr b="0" i="0" sz="1800" u="none" cap="none" strike="noStrike">
              <a:solidFill>
                <a:srgbClr val="000000"/>
              </a:solidFill>
              <a:latin typeface="Arial"/>
              <a:ea typeface="Arial"/>
              <a:cs typeface="Arial"/>
              <a:sym typeface="Arial"/>
            </a:endParaRPr>
          </a:p>
        </p:txBody>
      </p:sp>
      <p:pic>
        <p:nvPicPr>
          <p:cNvPr id="363" name="Google Shape;363;p22"/>
          <p:cNvPicPr preferRelativeResize="0"/>
          <p:nvPr/>
        </p:nvPicPr>
        <p:blipFill rotWithShape="1">
          <a:blip r:embed="rId4">
            <a:alphaModFix/>
          </a:blip>
          <a:srcRect b="0" l="0" r="0" t="0"/>
          <a:stretch/>
        </p:blipFill>
        <p:spPr>
          <a:xfrm>
            <a:off x="497564" y="4140645"/>
            <a:ext cx="825540" cy="776535"/>
          </a:xfrm>
          <a:prstGeom prst="rect">
            <a:avLst/>
          </a:prstGeom>
          <a:noFill/>
          <a:ln>
            <a:noFill/>
          </a:ln>
        </p:spPr>
      </p:pic>
      <p:pic>
        <p:nvPicPr>
          <p:cNvPr id="364" name="Google Shape;364;p22"/>
          <p:cNvPicPr preferRelativeResize="0"/>
          <p:nvPr/>
        </p:nvPicPr>
        <p:blipFill rotWithShape="1">
          <a:blip r:embed="rId5">
            <a:alphaModFix/>
          </a:blip>
          <a:srcRect b="0" l="0" r="0" t="0"/>
          <a:stretch/>
        </p:blipFill>
        <p:spPr>
          <a:xfrm>
            <a:off x="7690158" y="73054"/>
            <a:ext cx="544292" cy="555922"/>
          </a:xfrm>
          <a:prstGeom prst="rect">
            <a:avLst/>
          </a:prstGeom>
          <a:noFill/>
          <a:ln>
            <a:noFill/>
          </a:ln>
        </p:spPr>
      </p:pic>
      <p:pic>
        <p:nvPicPr>
          <p:cNvPr id="365" name="Google Shape;365;p22"/>
          <p:cNvPicPr preferRelativeResize="0"/>
          <p:nvPr/>
        </p:nvPicPr>
        <p:blipFill rotWithShape="1">
          <a:blip r:embed="rId6">
            <a:alphaModFix/>
          </a:blip>
          <a:srcRect b="0" l="0" r="0" t="0"/>
          <a:stretch/>
        </p:blipFill>
        <p:spPr>
          <a:xfrm>
            <a:off x="3706253" y="5469722"/>
            <a:ext cx="1338407" cy="991412"/>
          </a:xfrm>
          <a:prstGeom prst="rect">
            <a:avLst/>
          </a:prstGeom>
          <a:noFill/>
          <a:ln>
            <a:noFill/>
          </a:ln>
        </p:spPr>
      </p:pic>
      <p:sp>
        <p:nvSpPr>
          <p:cNvPr id="366" name="Google Shape;366;p22"/>
          <p:cNvSpPr txBox="1"/>
          <p:nvPr/>
        </p:nvSpPr>
        <p:spPr>
          <a:xfrm>
            <a:off x="3345039" y="6486526"/>
            <a:ext cx="25192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Haga clic para profundizar</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3"/>
          <p:cNvPicPr preferRelativeResize="0"/>
          <p:nvPr/>
        </p:nvPicPr>
        <p:blipFill rotWithShape="1">
          <a:blip r:embed="rId3">
            <a:alphaModFix/>
          </a:blip>
          <a:srcRect b="0" l="0" r="0" t="0"/>
          <a:stretch/>
        </p:blipFill>
        <p:spPr>
          <a:xfrm>
            <a:off x="676176" y="2245606"/>
            <a:ext cx="7052346" cy="4574966"/>
          </a:xfrm>
          <a:prstGeom prst="rect">
            <a:avLst/>
          </a:prstGeom>
          <a:noFill/>
          <a:ln>
            <a:noFill/>
          </a:ln>
        </p:spPr>
      </p:pic>
      <p:sp>
        <p:nvSpPr>
          <p:cNvPr id="90" name="Google Shape;90;p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 name="Google Shape;91;p3"/>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a:t>
            </a:r>
            <a:endParaRPr b="0" i="0" sz="1400" u="none" cap="none" strike="noStrike">
              <a:solidFill>
                <a:schemeClr val="dk1"/>
              </a:solidFill>
              <a:latin typeface="Arial"/>
              <a:ea typeface="Arial"/>
              <a:cs typeface="Arial"/>
              <a:sym typeface="Arial"/>
            </a:endParaRPr>
          </a:p>
        </p:txBody>
      </p:sp>
      <p:sp>
        <p:nvSpPr>
          <p:cNvPr id="92" name="Google Shape;92;p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Paño de agujas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Fuente: Groz-Beckert</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s-MX" sz="1200" u="sng" cap="none" strike="noStrike">
                <a:solidFill>
                  <a:schemeClr val="hlink"/>
                </a:solidFill>
                <a:latin typeface="Arial"/>
                <a:ea typeface="Arial"/>
                <a:cs typeface="Arial"/>
                <a:sym typeface="Arial"/>
                <a:hlinkClick r:id="rId4"/>
              </a:rPr>
              <a:t>https://my.groz-beckert.com/irj/portal/sewing?NavigationTarget=navurl://c1499cb2d226004bcc855e83d3f2ee85#navurl://c1499cb2d226004bcc855e83d3f2ee85?0</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94" name="Google Shape;94;p3"/>
          <p:cNvSpPr txBox="1"/>
          <p:nvPr/>
        </p:nvSpPr>
        <p:spPr>
          <a:xfrm>
            <a:off x="919967" y="163372"/>
            <a:ext cx="6395232" cy="416204"/>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La aguja y sus aplicaciones</a:t>
            </a:r>
            <a:endParaRPr b="1" i="0" sz="2000" u="none" cap="none" strike="noStrike">
              <a:solidFill>
                <a:srgbClr val="000000"/>
              </a:solidFill>
              <a:latin typeface="Arial"/>
              <a:ea typeface="Arial"/>
              <a:cs typeface="Arial"/>
              <a:sym typeface="Arial"/>
            </a:endParaRPr>
          </a:p>
        </p:txBody>
      </p:sp>
      <p:sp>
        <p:nvSpPr>
          <p:cNvPr id="95" name="Google Shape;95;p3"/>
          <p:cNvSpPr txBox="1"/>
          <p:nvPr/>
        </p:nvSpPr>
        <p:spPr>
          <a:xfrm>
            <a:off x="430165" y="743207"/>
            <a:ext cx="7354110" cy="152345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aguja es un elemento mecánico que sirve para traspasar el material a coser y llevar el hilo hasta un tomador de lazada. Además, es uno de los elementos fundamentales para la invención de la máquina de coser, ya que es alrededor de la aguja como nacen todas las ideas para su desarrollo.</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150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Se deben considerar tres aspectos importantes</a:t>
            </a:r>
            <a:endParaRPr b="0" i="0" sz="1800" u="none" cap="none" strike="noStrike">
              <a:solidFill>
                <a:srgbClr val="000000"/>
              </a:solidFill>
              <a:latin typeface="Arial"/>
              <a:ea typeface="Arial"/>
              <a:cs typeface="Arial"/>
              <a:sym typeface="Arial"/>
            </a:endParaRPr>
          </a:p>
        </p:txBody>
      </p:sp>
      <p:pic>
        <p:nvPicPr>
          <p:cNvPr id="96" name="Google Shape;96;p3"/>
          <p:cNvPicPr preferRelativeResize="0"/>
          <p:nvPr/>
        </p:nvPicPr>
        <p:blipFill rotWithShape="1">
          <a:blip r:embed="rId5">
            <a:alphaModFix/>
          </a:blip>
          <a:srcRect b="0" l="0" r="0" t="0"/>
          <a:stretch/>
        </p:blipFill>
        <p:spPr>
          <a:xfrm>
            <a:off x="7473799" y="5803515"/>
            <a:ext cx="638725" cy="622555"/>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 name="Google Shape;102;p4"/>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103" name="Google Shape;103;p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Calibre de las agujas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Fuente: elaboración propia</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05" name="Google Shape;105;p4"/>
          <p:cNvSpPr txBox="1"/>
          <p:nvPr/>
        </p:nvSpPr>
        <p:spPr>
          <a:xfrm>
            <a:off x="1108406" y="542893"/>
            <a:ext cx="610897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Calibre de aguja</a:t>
            </a:r>
            <a:endParaRPr b="1" i="0" sz="2000" u="none" cap="none" strike="noStrike">
              <a:solidFill>
                <a:srgbClr val="000000"/>
              </a:solidFill>
              <a:latin typeface="Arial"/>
              <a:ea typeface="Arial"/>
              <a:cs typeface="Arial"/>
              <a:sym typeface="Arial"/>
            </a:endParaRPr>
          </a:p>
        </p:txBody>
      </p:sp>
      <p:sp>
        <p:nvSpPr>
          <p:cNvPr id="106" name="Google Shape;106;p4"/>
          <p:cNvSpPr txBox="1"/>
          <p:nvPr/>
        </p:nvSpPr>
        <p:spPr>
          <a:xfrm>
            <a:off x="590145" y="1367164"/>
            <a:ext cx="7145492"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calibre de las agujas varía de acuerdo con el grosor del material a coser. Por ejemplo, para licras, 65 y 70; para tejidos de punto, 70, 80 y 90; para driles y </a:t>
            </a:r>
            <a:r>
              <a:rPr b="0" i="1" lang="es-MX" sz="1400" u="none" cap="none" strike="noStrike">
                <a:solidFill>
                  <a:srgbClr val="000000"/>
                </a:solidFill>
                <a:latin typeface="Arial"/>
                <a:ea typeface="Arial"/>
                <a:cs typeface="Arial"/>
                <a:sym typeface="Arial"/>
              </a:rPr>
              <a:t>jean,</a:t>
            </a:r>
            <a:r>
              <a:rPr b="0" i="0" lang="es-MX" sz="1400" u="none" cap="none" strike="noStrike">
                <a:solidFill>
                  <a:srgbClr val="000000"/>
                </a:solidFill>
                <a:latin typeface="Arial"/>
                <a:ea typeface="Arial"/>
                <a:cs typeface="Arial"/>
                <a:sym typeface="Arial"/>
              </a:rPr>
              <a:t> 100, 110 y 125.</a:t>
            </a:r>
            <a:endParaRPr b="0" i="0" sz="1400" u="none" cap="none" strike="noStrike">
              <a:solidFill>
                <a:srgbClr val="000000"/>
              </a:solidFill>
              <a:latin typeface="Arial"/>
              <a:ea typeface="Arial"/>
              <a:cs typeface="Arial"/>
              <a:sym typeface="Arial"/>
            </a:endParaRPr>
          </a:p>
        </p:txBody>
      </p:sp>
      <p:graphicFrame>
        <p:nvGraphicFramePr>
          <p:cNvPr id="107" name="Google Shape;107;p4"/>
          <p:cNvGraphicFramePr/>
          <p:nvPr/>
        </p:nvGraphicFramePr>
        <p:xfrm>
          <a:off x="2197100" y="2514600"/>
          <a:ext cx="3000000" cy="3000000"/>
        </p:xfrm>
        <a:graphic>
          <a:graphicData uri="http://schemas.openxmlformats.org/drawingml/2006/table">
            <a:tbl>
              <a:tblPr>
                <a:noFill/>
                <a:tableStyleId>{A3B46085-D5D6-4150-8D71-3ED9F40093AA}</a:tableStyleId>
              </a:tblPr>
              <a:tblGrid>
                <a:gridCol w="1167450"/>
                <a:gridCol w="1513250"/>
                <a:gridCol w="1218200"/>
              </a:tblGrid>
              <a:tr h="4572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Calibre</a:t>
                      </a:r>
                      <a:endParaRPr b="1" i="0" sz="1400" u="none" cap="none" strike="noStrike">
                        <a:solidFill>
                          <a:srgbClr val="000000"/>
                        </a:solidFill>
                        <a:latin typeface="Arial"/>
                        <a:ea typeface="Arial"/>
                        <a:cs typeface="Arial"/>
                        <a:sym typeface="Arial"/>
                      </a:endParaRPr>
                    </a:p>
                  </a:txBody>
                  <a:tcPr marT="9525" marB="0" marR="9525" marL="9525" anchor="ctr">
                    <a:solidFill>
                      <a:srgbClr val="CC99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Sistema métrico inglés</a:t>
                      </a:r>
                      <a:endParaRPr b="1" i="0" sz="1400" u="none" cap="none" strike="noStrike">
                        <a:solidFill>
                          <a:srgbClr val="000000"/>
                        </a:solidFill>
                        <a:latin typeface="Arial"/>
                        <a:ea typeface="Arial"/>
                        <a:cs typeface="Arial"/>
                        <a:sym typeface="Arial"/>
                      </a:endParaRPr>
                    </a:p>
                  </a:txBody>
                  <a:tcPr marT="9525" marB="0" marR="9525" marL="9525" anchor="ctr">
                    <a:solidFill>
                      <a:srgbClr val="CC99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Equivalencia en mm </a:t>
                      </a:r>
                      <a:endParaRPr b="1" i="0" sz="1400" u="none" cap="none" strike="noStrike">
                        <a:solidFill>
                          <a:srgbClr val="000000"/>
                        </a:solidFill>
                        <a:latin typeface="Arial"/>
                        <a:ea typeface="Arial"/>
                        <a:cs typeface="Arial"/>
                        <a:sym typeface="Arial"/>
                      </a:endParaRPr>
                    </a:p>
                  </a:txBody>
                  <a:tcPr marT="9525" marB="0" marR="9525" marL="9525" anchor="ctr">
                    <a:solidFill>
                      <a:srgbClr val="CC99FF"/>
                    </a:solidFill>
                  </a:tcPr>
                </a:tc>
              </a:tr>
              <a:tr h="228600">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70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0.7 </a:t>
                      </a:r>
                      <a:endParaRPr b="0" i="0" sz="14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80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0.8 </a:t>
                      </a:r>
                      <a:endParaRPr b="0" i="0" sz="14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90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14</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0.9 </a:t>
                      </a:r>
                      <a:endParaRPr b="0" i="0" sz="14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100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16</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a:t>
                      </a:r>
                      <a:endParaRPr b="0" i="0" sz="14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110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18</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1.1</a:t>
                      </a:r>
                      <a:endParaRPr b="0" i="0" sz="14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120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20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t>1.2</a:t>
                      </a:r>
                      <a:endParaRPr b="0" i="0" sz="1400" u="none" cap="none" strike="noStrike">
                        <a:solidFill>
                          <a:srgbClr val="000000"/>
                        </a:solidFill>
                        <a:latin typeface="Arial"/>
                        <a:ea typeface="Arial"/>
                        <a:cs typeface="Arial"/>
                        <a:sym typeface="Arial"/>
                      </a:endParaRPr>
                    </a:p>
                  </a:txBody>
                  <a:tcPr marT="9525" marB="0" marR="9525" marL="9525" anchor="b"/>
                </a:tc>
              </a:tr>
            </a:tbl>
          </a:graphicData>
        </a:graphic>
      </p:graphicFrame>
      <p:pic>
        <p:nvPicPr>
          <p:cNvPr id="108" name="Google Shape;108;p4"/>
          <p:cNvPicPr preferRelativeResize="0"/>
          <p:nvPr/>
        </p:nvPicPr>
        <p:blipFill rotWithShape="1">
          <a:blip r:embed="rId3">
            <a:alphaModFix/>
          </a:blip>
          <a:srcRect b="0" l="0" r="0" t="0"/>
          <a:stretch/>
        </p:blipFill>
        <p:spPr>
          <a:xfrm>
            <a:off x="7473799" y="5803515"/>
            <a:ext cx="638725" cy="622555"/>
          </a:xfrm>
          <a:prstGeom prst="rect">
            <a:avLst/>
          </a:prstGeom>
          <a:noFill/>
          <a:ln>
            <a:noFill/>
          </a:ln>
        </p:spPr>
      </p:pic>
      <p:pic>
        <p:nvPicPr>
          <p:cNvPr id="109" name="Google Shape;109;p4"/>
          <p:cNvPicPr preferRelativeResize="0"/>
          <p:nvPr/>
        </p:nvPicPr>
        <p:blipFill rotWithShape="1">
          <a:blip r:embed="rId4">
            <a:alphaModFix/>
          </a:blip>
          <a:srcRect b="0" l="0" r="0" t="0"/>
          <a:stretch/>
        </p:blipFill>
        <p:spPr>
          <a:xfrm>
            <a:off x="59267" y="5803515"/>
            <a:ext cx="639381" cy="622555"/>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5"/>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116" name="Google Shape;116;p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17" name="Google Shape;117;p5"/>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118" name="Google Shape;118;p5"/>
          <p:cNvPicPr preferRelativeResize="0"/>
          <p:nvPr/>
        </p:nvPicPr>
        <p:blipFill rotWithShape="1">
          <a:blip r:embed="rId3">
            <a:alphaModFix/>
          </a:blip>
          <a:srcRect b="0" l="0" r="0" t="0"/>
          <a:stretch/>
        </p:blipFill>
        <p:spPr>
          <a:xfrm>
            <a:off x="7473799" y="5803515"/>
            <a:ext cx="638725" cy="622555"/>
          </a:xfrm>
          <a:prstGeom prst="rect">
            <a:avLst/>
          </a:prstGeom>
          <a:noFill/>
          <a:ln>
            <a:noFill/>
          </a:ln>
        </p:spPr>
      </p:pic>
      <p:pic>
        <p:nvPicPr>
          <p:cNvPr id="119" name="Google Shape;119;p5"/>
          <p:cNvPicPr preferRelativeResize="0"/>
          <p:nvPr/>
        </p:nvPicPr>
        <p:blipFill rotWithShape="1">
          <a:blip r:embed="rId4">
            <a:alphaModFix/>
          </a:blip>
          <a:srcRect b="0" l="0" r="0" t="0"/>
          <a:stretch/>
        </p:blipFill>
        <p:spPr>
          <a:xfrm>
            <a:off x="59267" y="5803515"/>
            <a:ext cx="639381" cy="622555"/>
          </a:xfrm>
          <a:prstGeom prst="rect">
            <a:avLst/>
          </a:prstGeom>
          <a:noFill/>
          <a:ln>
            <a:noFill/>
          </a:ln>
        </p:spPr>
      </p:pic>
      <p:sp>
        <p:nvSpPr>
          <p:cNvPr id="120" name="Google Shape;120;p5"/>
          <p:cNvSpPr txBox="1"/>
          <p:nvPr/>
        </p:nvSpPr>
        <p:spPr>
          <a:xfrm>
            <a:off x="1684191" y="371474"/>
            <a:ext cx="6108970" cy="400110"/>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Sistema o referencia de aguja</a:t>
            </a:r>
            <a:endParaRPr b="1" i="0" sz="2000" u="none" cap="none" strike="noStrike">
              <a:solidFill>
                <a:srgbClr val="000000"/>
              </a:solidFill>
              <a:latin typeface="Arial"/>
              <a:ea typeface="Arial"/>
              <a:cs typeface="Arial"/>
              <a:sym typeface="Arial"/>
            </a:endParaRPr>
          </a:p>
        </p:txBody>
      </p:sp>
      <p:sp>
        <p:nvSpPr>
          <p:cNvPr id="121" name="Google Shape;121;p5"/>
          <p:cNvSpPr txBox="1"/>
          <p:nvPr/>
        </p:nvSpPr>
        <p:spPr>
          <a:xfrm>
            <a:off x="884166" y="1257300"/>
            <a:ext cx="61089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Indica la aguja que se necesita para el tipo de máquina.</a:t>
            </a:r>
            <a:endParaRPr b="0" i="0" sz="1400" u="none" cap="none" strike="noStrike">
              <a:solidFill>
                <a:srgbClr val="000000"/>
              </a:solidFill>
              <a:latin typeface="Arial"/>
              <a:ea typeface="Arial"/>
              <a:cs typeface="Arial"/>
              <a:sym typeface="Arial"/>
            </a:endParaRPr>
          </a:p>
        </p:txBody>
      </p:sp>
      <p:graphicFrame>
        <p:nvGraphicFramePr>
          <p:cNvPr id="122" name="Google Shape;122;p5"/>
          <p:cNvGraphicFramePr/>
          <p:nvPr/>
        </p:nvGraphicFramePr>
        <p:xfrm>
          <a:off x="2271701" y="2259647"/>
          <a:ext cx="3000000" cy="3000000"/>
        </p:xfrm>
        <a:graphic>
          <a:graphicData uri="http://schemas.openxmlformats.org/drawingml/2006/table">
            <a:tbl>
              <a:tblPr>
                <a:noFill/>
                <a:tableStyleId>{A3B46085-D5D6-4150-8D71-3ED9F40093AA}</a:tableStyleId>
              </a:tblPr>
              <a:tblGrid>
                <a:gridCol w="1493225"/>
                <a:gridCol w="2445425"/>
              </a:tblGrid>
              <a:tr h="471800">
                <a:tc>
                  <a:txBody>
                    <a:bodyPr/>
                    <a:lstStyle/>
                    <a:p>
                      <a:pPr indent="0" lvl="0" marL="0" marR="0" rtl="0" algn="ctr">
                        <a:lnSpc>
                          <a:spcPct val="115000"/>
                        </a:lnSpc>
                        <a:spcBef>
                          <a:spcPts val="0"/>
                        </a:spcBef>
                        <a:spcAft>
                          <a:spcPts val="0"/>
                        </a:spcAft>
                        <a:buClr>
                          <a:srgbClr val="000000"/>
                        </a:buClr>
                        <a:buSzPts val="1000"/>
                        <a:buFont typeface="Arial"/>
                        <a:buNone/>
                      </a:pPr>
                      <a:r>
                        <a:rPr b="1" lang="es-MX" sz="1000" u="none" cap="none" strike="noStrike"/>
                        <a:t>Máquina</a:t>
                      </a:r>
                      <a:endParaRPr b="1" sz="1100" u="none" cap="none" strike="noStrike">
                        <a:latin typeface="Arial"/>
                        <a:ea typeface="Arial"/>
                        <a:cs typeface="Arial"/>
                        <a:sym typeface="Arial"/>
                      </a:endParaRPr>
                    </a:p>
                  </a:txBody>
                  <a:tcPr marT="0" marB="0" marR="68575" marL="68575">
                    <a:solidFill>
                      <a:srgbClr val="CC99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MX" sz="1000" u="none" cap="none" strike="noStrike"/>
                        <a:t>Tipo de aguja</a:t>
                      </a:r>
                      <a:endParaRPr b="1" sz="1100" u="none" cap="none" strike="noStrike">
                        <a:latin typeface="Arial"/>
                        <a:ea typeface="Arial"/>
                        <a:cs typeface="Arial"/>
                        <a:sym typeface="Arial"/>
                      </a:endParaRPr>
                    </a:p>
                  </a:txBody>
                  <a:tcPr marT="0" marB="0" marR="68575" marL="68575">
                    <a:solidFill>
                      <a:srgbClr val="CC99FF"/>
                    </a:solidFill>
                  </a:tcPr>
                </a:tc>
              </a:tr>
              <a:tr h="461000">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Planas</a:t>
                      </a:r>
                      <a:endParaRPr sz="1100" u="none" cap="none" strike="noStrike"/>
                    </a:p>
                    <a:p>
                      <a:pPr indent="0" lvl="0" marL="0" marR="0" rtl="0" algn="ctr">
                        <a:lnSpc>
                          <a:spcPct val="115000"/>
                        </a:lnSpc>
                        <a:spcBef>
                          <a:spcPts val="0"/>
                        </a:spcBef>
                        <a:spcAft>
                          <a:spcPts val="0"/>
                        </a:spcAft>
                        <a:buClr>
                          <a:srgbClr val="000000"/>
                        </a:buClr>
                        <a:buSzPts val="1000"/>
                        <a:buFont typeface="Arial"/>
                        <a:buNone/>
                      </a:pPr>
                      <a:r>
                        <a:rPr lang="es-MX" sz="1000" u="none" cap="none" strike="noStrike"/>
                        <a:t> </a:t>
                      </a:r>
                      <a:endParaRPr sz="1100" u="none" cap="none" strike="noStrike">
                        <a:latin typeface="Arial"/>
                        <a:ea typeface="Arial"/>
                        <a:cs typeface="Arial"/>
                        <a:sym typeface="Arial"/>
                      </a:endParaRPr>
                    </a:p>
                  </a:txBody>
                  <a:tcPr marT="0" marB="0" marR="68575" marL="68575"/>
                </a:tc>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16 x 231 cabo delgado</a:t>
                      </a:r>
                      <a:endParaRPr sz="1100" u="none" cap="none" strike="noStrike"/>
                    </a:p>
                    <a:p>
                      <a:pPr indent="0" lvl="0" marL="0" marR="0" rtl="0" algn="ctr">
                        <a:lnSpc>
                          <a:spcPct val="115000"/>
                        </a:lnSpc>
                        <a:spcBef>
                          <a:spcPts val="0"/>
                        </a:spcBef>
                        <a:spcAft>
                          <a:spcPts val="0"/>
                        </a:spcAft>
                        <a:buClr>
                          <a:srgbClr val="000000"/>
                        </a:buClr>
                        <a:buSzPts val="1000"/>
                        <a:buFont typeface="Arial"/>
                        <a:buNone/>
                      </a:pPr>
                      <a:r>
                        <a:rPr lang="es-MX" sz="1000" u="none" cap="none" strike="noStrike"/>
                        <a:t>135 x 5 cabo grueso</a:t>
                      </a:r>
                      <a:endParaRPr sz="1100" u="none" cap="none" strike="noStrike">
                        <a:latin typeface="Arial"/>
                        <a:ea typeface="Arial"/>
                        <a:cs typeface="Arial"/>
                        <a:sym typeface="Arial"/>
                      </a:endParaRPr>
                    </a:p>
                  </a:txBody>
                  <a:tcPr marT="0" marB="0" marR="68575" marL="68575"/>
                </a:tc>
              </a:tr>
              <a:tr h="461000">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Recubridora</a:t>
                      </a:r>
                      <a:endParaRPr sz="1100" u="none" cap="none" strike="noStrike">
                        <a:latin typeface="Arial"/>
                        <a:ea typeface="Arial"/>
                        <a:cs typeface="Arial"/>
                        <a:sym typeface="Arial"/>
                      </a:endParaRPr>
                    </a:p>
                  </a:txBody>
                  <a:tcPr marT="0" marB="0" marR="68575" marL="68575"/>
                </a:tc>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B63</a:t>
                      </a:r>
                      <a:endParaRPr sz="1100" u="none" cap="none" strike="noStrike">
                        <a:latin typeface="Arial"/>
                        <a:ea typeface="Arial"/>
                        <a:cs typeface="Arial"/>
                        <a:sym typeface="Arial"/>
                      </a:endParaRPr>
                    </a:p>
                  </a:txBody>
                  <a:tcPr marT="0" marB="0" marR="68575" marL="68575"/>
                </a:tc>
              </a:tr>
              <a:tr h="241925">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Zigzag</a:t>
                      </a:r>
                      <a:endParaRPr sz="1100" u="none" cap="none" strike="noStrike">
                        <a:latin typeface="Arial"/>
                        <a:ea typeface="Arial"/>
                        <a:cs typeface="Arial"/>
                        <a:sym typeface="Arial"/>
                      </a:endParaRPr>
                    </a:p>
                  </a:txBody>
                  <a:tcPr marT="0" marB="0" marR="68575" marL="68575"/>
                </a:tc>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135 x 5</a:t>
                      </a:r>
                      <a:endParaRPr sz="1100" u="none" cap="none" strike="noStrike">
                        <a:latin typeface="Arial"/>
                        <a:ea typeface="Arial"/>
                        <a:cs typeface="Arial"/>
                        <a:sym typeface="Arial"/>
                      </a:endParaRPr>
                    </a:p>
                  </a:txBody>
                  <a:tcPr marT="0" marB="0" marR="68575" marL="68575"/>
                </a:tc>
              </a:tr>
              <a:tr h="461000">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Dos agujas</a:t>
                      </a:r>
                      <a:endParaRPr sz="1100" u="none" cap="none" strike="noStrike">
                        <a:latin typeface="Arial"/>
                        <a:ea typeface="Arial"/>
                        <a:cs typeface="Arial"/>
                        <a:sym typeface="Arial"/>
                      </a:endParaRPr>
                    </a:p>
                  </a:txBody>
                  <a:tcPr marT="0" marB="0" marR="68575" marL="68575"/>
                </a:tc>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135 x 5</a:t>
                      </a:r>
                      <a:endParaRPr sz="1100" u="none" cap="none" strike="noStrike">
                        <a:latin typeface="Arial"/>
                        <a:ea typeface="Arial"/>
                        <a:cs typeface="Arial"/>
                        <a:sym typeface="Arial"/>
                      </a:endParaRPr>
                    </a:p>
                  </a:txBody>
                  <a:tcPr marT="0" marB="0" marR="68575" marL="68575"/>
                </a:tc>
              </a:tr>
              <a:tr h="241925">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Fileteadora</a:t>
                      </a:r>
                      <a:endParaRPr sz="1100" u="none" cap="none" strike="noStrike">
                        <a:latin typeface="Arial"/>
                        <a:ea typeface="Arial"/>
                        <a:cs typeface="Arial"/>
                        <a:sym typeface="Arial"/>
                      </a:endParaRPr>
                    </a:p>
                  </a:txBody>
                  <a:tcPr marT="0" marB="0" marR="68575" marL="68575"/>
                </a:tc>
                <a:tc>
                  <a:txBody>
                    <a:bodyPr/>
                    <a:lstStyle/>
                    <a:p>
                      <a:pPr indent="0" lvl="0" marL="0" marR="0" rtl="0" algn="ctr">
                        <a:lnSpc>
                          <a:spcPct val="115000"/>
                        </a:lnSpc>
                        <a:spcBef>
                          <a:spcPts val="0"/>
                        </a:spcBef>
                        <a:spcAft>
                          <a:spcPts val="0"/>
                        </a:spcAft>
                        <a:buClr>
                          <a:srgbClr val="000000"/>
                        </a:buClr>
                        <a:buSzPts val="1000"/>
                        <a:buFont typeface="Arial"/>
                        <a:buNone/>
                      </a:pPr>
                      <a:r>
                        <a:rPr lang="es-MX" sz="1000" u="none" cap="none" strike="noStrike"/>
                        <a:t>B27</a:t>
                      </a:r>
                      <a:endParaRPr sz="1100" u="none" cap="none" strike="noStrike">
                        <a:latin typeface="Arial"/>
                        <a:ea typeface="Arial"/>
                        <a:cs typeface="Arial"/>
                        <a:sym typeface="Arial"/>
                      </a:endParaRPr>
                    </a:p>
                  </a:txBody>
                  <a:tcPr marT="0" marB="0" marR="68575" marL="68575"/>
                </a:tc>
              </a:tr>
            </a:tbl>
          </a:graphicData>
        </a:graphic>
      </p:graphicFrame>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 name="Google Shape;128;p6"/>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 y atrás.</a:t>
            </a:r>
            <a:endParaRPr b="0" i="0" sz="1400" u="none" cap="none" strike="noStrike">
              <a:solidFill>
                <a:schemeClr val="dk1"/>
              </a:solidFill>
              <a:latin typeface="Arial"/>
              <a:ea typeface="Arial"/>
              <a:cs typeface="Arial"/>
              <a:sym typeface="Arial"/>
            </a:endParaRPr>
          </a:p>
        </p:txBody>
      </p:sp>
      <p:sp>
        <p:nvSpPr>
          <p:cNvPr id="129" name="Google Shape;129;p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30" name="Google Shape;130;p6"/>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Imagen: puntas de aguja</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Fuente. </a:t>
            </a:r>
            <a:r>
              <a:rPr b="0" i="0" lang="es-MX" sz="1800" u="none" cap="none" strike="noStrike">
                <a:solidFill>
                  <a:srgbClr val="000000"/>
                </a:solidFill>
                <a:latin typeface="Arial"/>
                <a:ea typeface="Arial"/>
                <a:cs typeface="Arial"/>
                <a:sym typeface="Arial"/>
              </a:rPr>
              <a:t>Groz-Beckert</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s-MX" sz="1800" u="sng" cap="none" strike="noStrike">
                <a:solidFill>
                  <a:schemeClr val="hlink"/>
                </a:solidFill>
                <a:latin typeface="Arial"/>
                <a:ea typeface="Arial"/>
                <a:cs typeface="Arial"/>
                <a:sym typeface="Arial"/>
                <a:hlinkClick r:id="rId3"/>
              </a:rPr>
              <a:t>https://www.groz-beckert.com/mm/media/es/web/pdf/Cloth_points_from_Groz-Beckert.pdf</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131" name="Google Shape;131;p6"/>
          <p:cNvPicPr preferRelativeResize="0"/>
          <p:nvPr/>
        </p:nvPicPr>
        <p:blipFill rotWithShape="1">
          <a:blip r:embed="rId4">
            <a:alphaModFix/>
          </a:blip>
          <a:srcRect b="0" l="0" r="0" t="0"/>
          <a:stretch/>
        </p:blipFill>
        <p:spPr>
          <a:xfrm>
            <a:off x="7473799" y="5803515"/>
            <a:ext cx="638725" cy="622555"/>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59267" y="5803515"/>
            <a:ext cx="639381" cy="622555"/>
          </a:xfrm>
          <a:prstGeom prst="rect">
            <a:avLst/>
          </a:prstGeom>
          <a:noFill/>
          <a:ln>
            <a:noFill/>
          </a:ln>
        </p:spPr>
      </p:pic>
      <p:sp>
        <p:nvSpPr>
          <p:cNvPr id="133" name="Google Shape;133;p6"/>
          <p:cNvSpPr txBox="1"/>
          <p:nvPr/>
        </p:nvSpPr>
        <p:spPr>
          <a:xfrm>
            <a:off x="1081745" y="171419"/>
            <a:ext cx="6108970" cy="400110"/>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Punta de aguja </a:t>
            </a:r>
            <a:endParaRPr b="1" i="0" sz="2000" u="none" cap="none" strike="noStrike">
              <a:solidFill>
                <a:srgbClr val="000000"/>
              </a:solidFill>
              <a:latin typeface="Arial"/>
              <a:ea typeface="Arial"/>
              <a:cs typeface="Arial"/>
              <a:sym typeface="Arial"/>
            </a:endParaRPr>
          </a:p>
        </p:txBody>
      </p:sp>
      <p:sp>
        <p:nvSpPr>
          <p:cNvPr id="134" name="Google Shape;134;p6"/>
          <p:cNvSpPr txBox="1"/>
          <p:nvPr/>
        </p:nvSpPr>
        <p:spPr>
          <a:xfrm>
            <a:off x="378957" y="1030228"/>
            <a:ext cx="75782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Determina el tipo de tejido a coser, desde el más fino hasta el más pesado.</a:t>
            </a:r>
            <a:endParaRPr b="0" i="0" sz="1400" u="none" cap="none" strike="noStrike">
              <a:solidFill>
                <a:srgbClr val="000000"/>
              </a:solidFill>
              <a:latin typeface="Arial"/>
              <a:ea typeface="Arial"/>
              <a:cs typeface="Arial"/>
              <a:sym typeface="Arial"/>
            </a:endParaRPr>
          </a:p>
        </p:txBody>
      </p:sp>
      <p:pic>
        <p:nvPicPr>
          <p:cNvPr id="135" name="Google Shape;135;p6"/>
          <p:cNvPicPr preferRelativeResize="0"/>
          <p:nvPr/>
        </p:nvPicPr>
        <p:blipFill rotWithShape="1">
          <a:blip r:embed="rId6">
            <a:alphaModFix/>
          </a:blip>
          <a:srcRect b="0" l="0" r="0" t="0"/>
          <a:stretch/>
        </p:blipFill>
        <p:spPr>
          <a:xfrm rot="5400000">
            <a:off x="2507034" y="-1806843"/>
            <a:ext cx="6247675" cy="9208499"/>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 name="Google Shape;141;p7"/>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atrás y cierre para regresar al slide 2.</a:t>
            </a:r>
            <a:endParaRPr b="0" i="0" sz="1400" u="none" cap="none" strike="noStrike">
              <a:solidFill>
                <a:schemeClr val="dk1"/>
              </a:solidFill>
              <a:latin typeface="Arial"/>
              <a:ea typeface="Arial"/>
              <a:cs typeface="Arial"/>
              <a:sym typeface="Arial"/>
            </a:endParaRPr>
          </a:p>
        </p:txBody>
      </p:sp>
      <p:sp>
        <p:nvSpPr>
          <p:cNvPr id="142" name="Google Shape;142;p7"/>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3" name="Google Shape;143;p7"/>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Imagen: puntas de aguja</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Fuente. </a:t>
            </a:r>
            <a:r>
              <a:rPr b="0" i="0" lang="es-MX" sz="1800" u="none" cap="none" strike="noStrike">
                <a:solidFill>
                  <a:srgbClr val="000000"/>
                </a:solidFill>
                <a:latin typeface="Arial"/>
                <a:ea typeface="Arial"/>
                <a:cs typeface="Arial"/>
                <a:sym typeface="Arial"/>
              </a:rPr>
              <a:t>Groz-Beckert</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s-MX" sz="1800" u="sng" cap="none" strike="noStrike">
                <a:solidFill>
                  <a:schemeClr val="hlink"/>
                </a:solidFill>
                <a:latin typeface="Arial"/>
                <a:ea typeface="Arial"/>
                <a:cs typeface="Arial"/>
                <a:sym typeface="Arial"/>
                <a:hlinkClick r:id="rId3"/>
              </a:rPr>
              <a:t>https://www.groz-beckert.com/mm/media/es/web/pdf/Cloth_points_from_Groz-Beckert.pdf</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pic>
        <p:nvPicPr>
          <p:cNvPr id="144" name="Google Shape;144;p7"/>
          <p:cNvPicPr preferRelativeResize="0"/>
          <p:nvPr/>
        </p:nvPicPr>
        <p:blipFill rotWithShape="1">
          <a:blip r:embed="rId4">
            <a:alphaModFix/>
          </a:blip>
          <a:srcRect b="0" l="0" r="0" t="0"/>
          <a:stretch/>
        </p:blipFill>
        <p:spPr>
          <a:xfrm>
            <a:off x="59267" y="5803515"/>
            <a:ext cx="639381" cy="622555"/>
          </a:xfrm>
          <a:prstGeom prst="rect">
            <a:avLst/>
          </a:prstGeom>
          <a:noFill/>
          <a:ln>
            <a:noFill/>
          </a:ln>
        </p:spPr>
      </p:pic>
      <p:sp>
        <p:nvSpPr>
          <p:cNvPr id="145" name="Google Shape;145;p7"/>
          <p:cNvSpPr txBox="1"/>
          <p:nvPr/>
        </p:nvSpPr>
        <p:spPr>
          <a:xfrm>
            <a:off x="1081745" y="171419"/>
            <a:ext cx="6108970" cy="400110"/>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Punta de aguja </a:t>
            </a:r>
            <a:endParaRPr b="1" i="0" sz="2000" u="none" cap="none" strike="noStrike">
              <a:solidFill>
                <a:srgbClr val="000000"/>
              </a:solidFill>
              <a:latin typeface="Arial"/>
              <a:ea typeface="Arial"/>
              <a:cs typeface="Arial"/>
              <a:sym typeface="Arial"/>
            </a:endParaRPr>
          </a:p>
        </p:txBody>
      </p:sp>
      <p:pic>
        <p:nvPicPr>
          <p:cNvPr id="146" name="Google Shape;146;p7"/>
          <p:cNvPicPr preferRelativeResize="0"/>
          <p:nvPr/>
        </p:nvPicPr>
        <p:blipFill rotWithShape="1">
          <a:blip r:embed="rId5">
            <a:alphaModFix/>
          </a:blip>
          <a:srcRect b="0" l="0" r="0" t="0"/>
          <a:stretch/>
        </p:blipFill>
        <p:spPr>
          <a:xfrm rot="5400000">
            <a:off x="1572299" y="444398"/>
            <a:ext cx="4988096" cy="5969204"/>
          </a:xfrm>
          <a:prstGeom prst="rect">
            <a:avLst/>
          </a:prstGeom>
          <a:noFill/>
          <a:ln>
            <a:noFill/>
          </a:ln>
        </p:spPr>
      </p:pic>
      <p:pic>
        <p:nvPicPr>
          <p:cNvPr id="147" name="Google Shape;147;p7"/>
          <p:cNvPicPr preferRelativeResize="0"/>
          <p:nvPr/>
        </p:nvPicPr>
        <p:blipFill rotWithShape="1">
          <a:blip r:embed="rId6">
            <a:alphaModFix/>
          </a:blip>
          <a:srcRect b="0" l="0" r="0" t="0"/>
          <a:stretch/>
        </p:blipFill>
        <p:spPr>
          <a:xfrm>
            <a:off x="7441775" y="330740"/>
            <a:ext cx="544292" cy="555922"/>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8"/>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según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botón de navegación adelante.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Los recuadros blanco y negro deben funcionar como botones pop up, información para cada uno en los siguientes 3 Slides.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Incluir interactividad con efecto mouse over.</a:t>
            </a:r>
            <a:endParaRPr b="0" i="0" sz="1400" u="none" cap="none" strike="noStrike">
              <a:solidFill>
                <a:schemeClr val="dk1"/>
              </a:solidFill>
              <a:latin typeface="Arial"/>
              <a:ea typeface="Arial"/>
              <a:cs typeface="Arial"/>
              <a:sym typeface="Arial"/>
            </a:endParaRPr>
          </a:p>
        </p:txBody>
      </p:sp>
      <p:sp>
        <p:nvSpPr>
          <p:cNvPr id="154" name="Google Shape;154;p8"/>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55" name="Google Shape;155;p8"/>
          <p:cNvSpPr/>
          <p:nvPr/>
        </p:nvSpPr>
        <p:spPr>
          <a:xfrm>
            <a:off x="8253350" y="4533089"/>
            <a:ext cx="3948174" cy="2324909"/>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Figura. Paño de agujas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Fuente: </a:t>
            </a:r>
            <a:endParaRPr b="0" i="0" sz="1200" u="none" cap="none" strike="noStrike">
              <a:solidFill>
                <a:srgbClr val="000000"/>
              </a:solidFill>
              <a:latin typeface="Arial"/>
              <a:ea typeface="Arial"/>
              <a:cs typeface="Arial"/>
              <a:sym typeface="Arial"/>
            </a:endParaRPr>
          </a:p>
        </p:txBody>
      </p:sp>
      <p:sp>
        <p:nvSpPr>
          <p:cNvPr id="156" name="Google Shape;156;p8"/>
          <p:cNvSpPr txBox="1"/>
          <p:nvPr/>
        </p:nvSpPr>
        <p:spPr>
          <a:xfrm>
            <a:off x="919967" y="163372"/>
            <a:ext cx="6395232" cy="416204"/>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Tejidos</a:t>
            </a:r>
            <a:endParaRPr b="1" i="0" sz="2400" u="none" cap="none" strike="noStrike">
              <a:solidFill>
                <a:srgbClr val="000000"/>
              </a:solidFill>
              <a:latin typeface="Arial"/>
              <a:ea typeface="Arial"/>
              <a:cs typeface="Arial"/>
              <a:sym typeface="Arial"/>
            </a:endParaRPr>
          </a:p>
        </p:txBody>
      </p:sp>
      <p:pic>
        <p:nvPicPr>
          <p:cNvPr id="157" name="Google Shape;157;p8"/>
          <p:cNvPicPr preferRelativeResize="0"/>
          <p:nvPr/>
        </p:nvPicPr>
        <p:blipFill rotWithShape="1">
          <a:blip r:embed="rId3">
            <a:alphaModFix/>
          </a:blip>
          <a:srcRect b="0" l="0" r="0" t="0"/>
          <a:stretch/>
        </p:blipFill>
        <p:spPr>
          <a:xfrm>
            <a:off x="7473799" y="5803515"/>
            <a:ext cx="638725" cy="622555"/>
          </a:xfrm>
          <a:prstGeom prst="rect">
            <a:avLst/>
          </a:prstGeom>
          <a:noFill/>
          <a:ln>
            <a:noFill/>
          </a:ln>
        </p:spPr>
      </p:pic>
      <p:sp>
        <p:nvSpPr>
          <p:cNvPr id="158" name="Google Shape;158;p8"/>
          <p:cNvSpPr txBox="1"/>
          <p:nvPr/>
        </p:nvSpPr>
        <p:spPr>
          <a:xfrm>
            <a:off x="430800" y="889099"/>
            <a:ext cx="7373700" cy="8034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Una tela es una estructura formada por fibras textiles. Esta estructura se puede lograr de tres formas diferentes que, de alguna manera, dividen los procedimientos de trabajo. Se tiene: tejido plano o de calada, tejido de punto y técnicas de aglutinamiento.</a:t>
            </a:r>
            <a:endParaRPr b="0" i="0" sz="1800" u="none" cap="none" strike="noStrike">
              <a:solidFill>
                <a:srgbClr val="000000"/>
              </a:solidFill>
              <a:latin typeface="Arial"/>
              <a:ea typeface="Arial"/>
              <a:cs typeface="Arial"/>
              <a:sym typeface="Arial"/>
            </a:endParaRPr>
          </a:p>
        </p:txBody>
      </p:sp>
      <p:sp>
        <p:nvSpPr>
          <p:cNvPr id="159" name="Google Shape;159;p8"/>
          <p:cNvSpPr txBox="1"/>
          <p:nvPr/>
        </p:nvSpPr>
        <p:spPr>
          <a:xfrm>
            <a:off x="430800" y="2326804"/>
            <a:ext cx="7373566" cy="133109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1400"/>
              <a:buFont typeface="Noto Sans Symbols"/>
              <a:buChar char="∙"/>
            </a:pPr>
            <a:r>
              <a:rPr b="1" i="0" lang="es-MX" sz="1400" u="none" cap="none" strike="noStrike">
                <a:solidFill>
                  <a:srgbClr val="000000"/>
                </a:solidFill>
                <a:latin typeface="Arial"/>
                <a:ea typeface="Arial"/>
                <a:cs typeface="Arial"/>
                <a:sym typeface="Arial"/>
              </a:rPr>
              <a:t>Tejido plano</a:t>
            </a:r>
            <a:r>
              <a:rPr b="0" i="0" lang="es-MX" sz="1400" u="none" cap="none" strike="noStrike">
                <a:solidFill>
                  <a:srgbClr val="000000"/>
                </a:solidFill>
                <a:latin typeface="Arial"/>
                <a:ea typeface="Arial"/>
                <a:cs typeface="Arial"/>
                <a:sym typeface="Arial"/>
              </a:rPr>
              <a:t>: es el que se lleva a cabo en una máquina llamada telar y que consiste en entrelazar dos hilos, normalmente formando un ángulo recto. Uno de los hilos es la urdimbre y el otro es la trama. El tejido plano puede trabajarse al hilo, de través o al bies. Los ligamentos usados para la elaboración del tejido plano son los que dan origen a las diferentes telas (sarga, tafetán, satén, gasa, crepé, felpa.</a:t>
            </a:r>
            <a:endParaRPr b="0" i="0" sz="1800" u="none" cap="none" strike="noStrike">
              <a:solidFill>
                <a:srgbClr val="000000"/>
              </a:solidFill>
              <a:latin typeface="Arial"/>
              <a:ea typeface="Arial"/>
              <a:cs typeface="Arial"/>
              <a:sym typeface="Arial"/>
            </a:endParaRPr>
          </a:p>
        </p:txBody>
      </p:sp>
      <p:pic>
        <p:nvPicPr>
          <p:cNvPr id="160" name="Google Shape;160;p8"/>
          <p:cNvPicPr preferRelativeResize="0"/>
          <p:nvPr/>
        </p:nvPicPr>
        <p:blipFill rotWithShape="1">
          <a:blip r:embed="rId4">
            <a:alphaModFix/>
          </a:blip>
          <a:srcRect b="0" l="0" r="0" t="0"/>
          <a:stretch/>
        </p:blipFill>
        <p:spPr>
          <a:xfrm>
            <a:off x="1411726" y="4506962"/>
            <a:ext cx="1014376" cy="863939"/>
          </a:xfrm>
          <a:prstGeom prst="rect">
            <a:avLst/>
          </a:prstGeom>
          <a:noFill/>
          <a:ln>
            <a:noFill/>
          </a:ln>
        </p:spPr>
      </p:pic>
      <p:pic>
        <p:nvPicPr>
          <p:cNvPr id="161" name="Google Shape;161;p8"/>
          <p:cNvPicPr preferRelativeResize="0"/>
          <p:nvPr/>
        </p:nvPicPr>
        <p:blipFill rotWithShape="1">
          <a:blip r:embed="rId5">
            <a:alphaModFix/>
          </a:blip>
          <a:srcRect b="0" l="0" r="0" t="0"/>
          <a:stretch/>
        </p:blipFill>
        <p:spPr>
          <a:xfrm>
            <a:off x="3504286" y="4506962"/>
            <a:ext cx="1091057" cy="863939"/>
          </a:xfrm>
          <a:prstGeom prst="rect">
            <a:avLst/>
          </a:prstGeom>
          <a:noFill/>
          <a:ln>
            <a:noFill/>
          </a:ln>
        </p:spPr>
      </p:pic>
      <p:pic>
        <p:nvPicPr>
          <p:cNvPr id="162" name="Google Shape;162;p8"/>
          <p:cNvPicPr preferRelativeResize="0"/>
          <p:nvPr/>
        </p:nvPicPr>
        <p:blipFill rotWithShape="1">
          <a:blip r:embed="rId6">
            <a:alphaModFix/>
          </a:blip>
          <a:srcRect b="0" l="0" r="0" t="0"/>
          <a:stretch/>
        </p:blipFill>
        <p:spPr>
          <a:xfrm>
            <a:off x="5673527" y="4533089"/>
            <a:ext cx="1095510" cy="863939"/>
          </a:xfrm>
          <a:prstGeom prst="rect">
            <a:avLst/>
          </a:prstGeom>
          <a:noFill/>
          <a:ln>
            <a:noFill/>
          </a:ln>
        </p:spPr>
      </p:pic>
      <p:sp>
        <p:nvSpPr>
          <p:cNvPr id="163" name="Google Shape;163;p8"/>
          <p:cNvSpPr txBox="1"/>
          <p:nvPr/>
        </p:nvSpPr>
        <p:spPr>
          <a:xfrm>
            <a:off x="1411726" y="5495738"/>
            <a:ext cx="101437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Tafetán</a:t>
            </a:r>
            <a:endParaRPr b="1" i="0" sz="1600" u="none" cap="none" strike="noStrike">
              <a:solidFill>
                <a:srgbClr val="000000"/>
              </a:solidFill>
              <a:latin typeface="Arial"/>
              <a:ea typeface="Arial"/>
              <a:cs typeface="Arial"/>
              <a:sym typeface="Arial"/>
            </a:endParaRPr>
          </a:p>
        </p:txBody>
      </p:sp>
      <p:sp>
        <p:nvSpPr>
          <p:cNvPr id="164" name="Google Shape;164;p8"/>
          <p:cNvSpPr txBox="1"/>
          <p:nvPr/>
        </p:nvSpPr>
        <p:spPr>
          <a:xfrm>
            <a:off x="3149905" y="5530799"/>
            <a:ext cx="163055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Sarga (tejido) </a:t>
            </a:r>
            <a:endParaRPr b="1" i="0" sz="1600" u="none" cap="none" strike="noStrike">
              <a:solidFill>
                <a:srgbClr val="000000"/>
              </a:solidFill>
              <a:latin typeface="Arial"/>
              <a:ea typeface="Arial"/>
              <a:cs typeface="Arial"/>
              <a:sym typeface="Arial"/>
            </a:endParaRPr>
          </a:p>
        </p:txBody>
      </p:sp>
      <p:sp>
        <p:nvSpPr>
          <p:cNvPr id="165" name="Google Shape;165;p8"/>
          <p:cNvSpPr txBox="1"/>
          <p:nvPr/>
        </p:nvSpPr>
        <p:spPr>
          <a:xfrm>
            <a:off x="5501202" y="5530799"/>
            <a:ext cx="141255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Raso o satén</a:t>
            </a:r>
            <a:endParaRPr b="1" i="0" sz="1400" u="none" cap="none" strike="noStrike">
              <a:solidFill>
                <a:srgbClr val="000000"/>
              </a:solidFill>
              <a:latin typeface="Arial"/>
              <a:ea typeface="Arial"/>
              <a:cs typeface="Arial"/>
              <a:sym typeface="Arial"/>
            </a:endParaRPr>
          </a:p>
        </p:txBody>
      </p:sp>
      <p:sp>
        <p:nvSpPr>
          <p:cNvPr id="166" name="Google Shape;166;p8"/>
          <p:cNvSpPr txBox="1"/>
          <p:nvPr/>
        </p:nvSpPr>
        <p:spPr>
          <a:xfrm>
            <a:off x="430282" y="6457890"/>
            <a:ext cx="759857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848D1"/>
              </a:buClr>
              <a:buSzPts val="1800"/>
              <a:buFont typeface="Arial"/>
              <a:buNone/>
            </a:pPr>
            <a:r>
              <a:rPr b="0" i="0" lang="es-MX" sz="1800" u="none" cap="none" strike="noStrike">
                <a:solidFill>
                  <a:srgbClr val="E848D1"/>
                </a:solidFill>
                <a:latin typeface="Arial"/>
                <a:ea typeface="Arial"/>
                <a:cs typeface="Arial"/>
                <a:sym typeface="Arial"/>
              </a:rPr>
              <a:t>Haga clic en cada elemento para conocer la información</a:t>
            </a:r>
            <a:endParaRPr b="0" i="0" sz="1800" u="none" cap="none" strike="noStrike">
              <a:solidFill>
                <a:srgbClr val="E848D1"/>
              </a:solidFill>
              <a:latin typeface="Arial"/>
              <a:ea typeface="Arial"/>
              <a:cs typeface="Arial"/>
              <a:sym typeface="Arial"/>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2" name="Google Shape;172;p9"/>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MX" sz="1400" u="none" cap="none" strike="noStrike">
                <a:solidFill>
                  <a:schemeClr val="dk1"/>
                </a:solidFill>
                <a:latin typeface="Arial"/>
                <a:ea typeface="Arial"/>
                <a:cs typeface="Arial"/>
                <a:sym typeface="Arial"/>
              </a:rPr>
              <a:t>Diagramar con texto e imagen.</a:t>
            </a:r>
            <a:endParaRPr b="0" i="0" sz="1400" u="none" cap="none" strike="noStrike">
              <a:solidFill>
                <a:schemeClr val="dk1"/>
              </a:solidFill>
              <a:latin typeface="Arial"/>
              <a:ea typeface="Arial"/>
              <a:cs typeface="Arial"/>
              <a:sym typeface="Arial"/>
            </a:endParaRPr>
          </a:p>
        </p:txBody>
      </p:sp>
      <p:sp>
        <p:nvSpPr>
          <p:cNvPr id="173" name="Google Shape;173;p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MX"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74" name="Google Shape;174;p9"/>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MX"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5" name="Google Shape;175;p9"/>
          <p:cNvSpPr txBox="1"/>
          <p:nvPr/>
        </p:nvSpPr>
        <p:spPr>
          <a:xfrm>
            <a:off x="3725718" y="1223461"/>
            <a:ext cx="101437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Tafetán</a:t>
            </a:r>
            <a:endParaRPr b="1" i="0" sz="1600" u="none" cap="none" strike="noStrike">
              <a:solidFill>
                <a:srgbClr val="000000"/>
              </a:solidFill>
              <a:latin typeface="Arial"/>
              <a:ea typeface="Arial"/>
              <a:cs typeface="Arial"/>
              <a:sym typeface="Arial"/>
            </a:endParaRPr>
          </a:p>
        </p:txBody>
      </p:sp>
      <p:sp>
        <p:nvSpPr>
          <p:cNvPr id="176" name="Google Shape;176;p9"/>
          <p:cNvSpPr txBox="1"/>
          <p:nvPr/>
        </p:nvSpPr>
        <p:spPr>
          <a:xfrm>
            <a:off x="1015837" y="1723830"/>
            <a:ext cx="6106884" cy="814518"/>
          </a:xfrm>
          <a:prstGeom prst="rect">
            <a:avLst/>
          </a:prstGeom>
          <a:noFill/>
          <a:ln>
            <a:noFill/>
          </a:ln>
        </p:spPr>
        <p:txBody>
          <a:bodyPr anchorCtr="0" anchor="t" bIns="45700" lIns="91425" spcFirstLastPara="1" rIns="91425" wrap="square" tIns="45700">
            <a:spAutoFit/>
          </a:bodyPr>
          <a:lstStyle/>
          <a:p>
            <a:pPr indent="0" lvl="0" marL="457200" marR="0" rtl="0" algn="just">
              <a:lnSpc>
                <a:spcPct val="115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trama pasa alternativamente por encima y por debajo de cada hilo o conjunto de hilos en que se divide la urdimbre, a modo de un sencillo enrejado.</a:t>
            </a:r>
            <a:endParaRPr b="0" i="0" sz="1800" u="none" cap="none" strike="noStrike">
              <a:solidFill>
                <a:srgbClr val="000000"/>
              </a:solidFill>
              <a:latin typeface="Arial"/>
              <a:ea typeface="Arial"/>
              <a:cs typeface="Arial"/>
              <a:sym typeface="Arial"/>
            </a:endParaRPr>
          </a:p>
        </p:txBody>
      </p:sp>
      <p:graphicFrame>
        <p:nvGraphicFramePr>
          <p:cNvPr id="177" name="Google Shape;177;p9"/>
          <p:cNvGraphicFramePr/>
          <p:nvPr/>
        </p:nvGraphicFramePr>
        <p:xfrm>
          <a:off x="2924904" y="2700163"/>
          <a:ext cx="3000000" cy="3000000"/>
        </p:xfrm>
        <a:graphic>
          <a:graphicData uri="http://schemas.openxmlformats.org/drawingml/2006/table">
            <a:tbl>
              <a:tblPr>
                <a:noFill/>
                <a:tableStyleId>{13AF064B-BA2A-49A2-B527-FA3D2D9A4EB5}</a:tableStyleId>
              </a:tblPr>
              <a:tblGrid>
                <a:gridCol w="432875"/>
                <a:gridCol w="432875"/>
                <a:gridCol w="432875"/>
                <a:gridCol w="432875"/>
                <a:gridCol w="433650"/>
                <a:gridCol w="433650"/>
              </a:tblGrid>
              <a:tr h="422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2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441425">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2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422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2300">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MX" sz="1000" u="none" cap="none" strike="noStrike">
                          <a:latin typeface="Arial"/>
                          <a:ea typeface="Arial"/>
                          <a:cs typeface="Arial"/>
                          <a:sym typeface="Arial"/>
                        </a:rPr>
                        <a:t>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